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8" r:id="rId3"/>
    <p:sldId id="285" r:id="rId4"/>
    <p:sldId id="259" r:id="rId5"/>
    <p:sldId id="264" r:id="rId6"/>
    <p:sldId id="265" r:id="rId7"/>
    <p:sldId id="260" r:id="rId8"/>
    <p:sldId id="261" r:id="rId9"/>
    <p:sldId id="262" r:id="rId10"/>
    <p:sldId id="263" r:id="rId11"/>
    <p:sldId id="268" r:id="rId12"/>
    <p:sldId id="270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67" r:id="rId23"/>
    <p:sldId id="282" r:id="rId24"/>
    <p:sldId id="284" r:id="rId25"/>
    <p:sldId id="286" r:id="rId26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8375A2-C9FA-410B-B472-005B6FED5F46}" v="203" dt="2024-07-03T16:02:58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660"/>
  </p:normalViewPr>
  <p:slideViewPr>
    <p:cSldViewPr snapToGrid="0">
      <p:cViewPr>
        <p:scale>
          <a:sx n="50" d="100"/>
          <a:sy n="50" d="100"/>
        </p:scale>
        <p:origin x="2165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nes Middelberg" userId="98ea67bda487a241" providerId="LiveId" clId="{F88375A2-C9FA-410B-B472-005B6FED5F46}"/>
    <pc:docChg chg="undo custSel modSld">
      <pc:chgData name="Johannes Middelberg" userId="98ea67bda487a241" providerId="LiveId" clId="{F88375A2-C9FA-410B-B472-005B6FED5F46}" dt="2024-07-03T16:03:04.267" v="684" actId="14100"/>
      <pc:docMkLst>
        <pc:docMk/>
      </pc:docMkLst>
      <pc:sldChg chg="addSp delSp modSp mod">
        <pc:chgData name="Johannes Middelberg" userId="98ea67bda487a241" providerId="LiveId" clId="{F88375A2-C9FA-410B-B472-005B6FED5F46}" dt="2024-07-03T16:03:04.267" v="684" actId="14100"/>
        <pc:sldMkLst>
          <pc:docMk/>
          <pc:sldMk cId="0" sldId="284"/>
        </pc:sldMkLst>
        <pc:spChg chg="add mod">
          <ac:chgData name="Johannes Middelberg" userId="98ea67bda487a241" providerId="LiveId" clId="{F88375A2-C9FA-410B-B472-005B6FED5F46}" dt="2024-07-03T16:02:58.552" v="682" actId="1036"/>
          <ac:spMkLst>
            <pc:docMk/>
            <pc:sldMk cId="0" sldId="284"/>
            <ac:spMk id="5" creationId="{2212D7B6-EF86-49A1-83BE-8F68B6130439}"/>
          </ac:spMkLst>
        </pc:spChg>
        <pc:spChg chg="add mod">
          <ac:chgData name="Johannes Middelberg" userId="98ea67bda487a241" providerId="LiveId" clId="{F88375A2-C9FA-410B-B472-005B6FED5F46}" dt="2024-07-03T15:56:22.065" v="503" actId="14100"/>
          <ac:spMkLst>
            <pc:docMk/>
            <pc:sldMk cId="0" sldId="284"/>
            <ac:spMk id="14" creationId="{537E71BA-9765-04F8-2644-9F4C23306163}"/>
          </ac:spMkLst>
        </pc:spChg>
        <pc:spChg chg="add mod">
          <ac:chgData name="Johannes Middelberg" userId="98ea67bda487a241" providerId="LiveId" clId="{F88375A2-C9FA-410B-B472-005B6FED5F46}" dt="2024-07-03T15:57:51.084" v="615" actId="33524"/>
          <ac:spMkLst>
            <pc:docMk/>
            <pc:sldMk cId="0" sldId="284"/>
            <ac:spMk id="15" creationId="{9A3499AE-CF52-8BC2-7721-D0A8B9436CCC}"/>
          </ac:spMkLst>
        </pc:spChg>
        <pc:spChg chg="mod">
          <ac:chgData name="Johannes Middelberg" userId="98ea67bda487a241" providerId="LiveId" clId="{F88375A2-C9FA-410B-B472-005B6FED5F46}" dt="2024-07-03T15:54:12.290" v="384" actId="20577"/>
          <ac:spMkLst>
            <pc:docMk/>
            <pc:sldMk cId="0" sldId="284"/>
            <ac:spMk id="55300" creationId="{F5280BF9-5003-E20C-A5F2-D64C1E106AEF}"/>
          </ac:spMkLst>
        </pc:spChg>
        <pc:spChg chg="del">
          <ac:chgData name="Johannes Middelberg" userId="98ea67bda487a241" providerId="LiveId" clId="{F88375A2-C9FA-410B-B472-005B6FED5F46}" dt="2024-07-03T15:47:34.602" v="284" actId="478"/>
          <ac:spMkLst>
            <pc:docMk/>
            <pc:sldMk cId="0" sldId="284"/>
            <ac:spMk id="55302" creationId="{BB76ABEF-6F2C-0E53-3378-4FF4CEBC9834}"/>
          </ac:spMkLst>
        </pc:spChg>
        <pc:picChg chg="add mod">
          <ac:chgData name="Johannes Middelberg" userId="98ea67bda487a241" providerId="LiveId" clId="{F88375A2-C9FA-410B-B472-005B6FED5F46}" dt="2024-07-03T15:54:55.589" v="440" actId="1038"/>
          <ac:picMkLst>
            <pc:docMk/>
            <pc:sldMk cId="0" sldId="284"/>
            <ac:picMk id="2" creationId="{0DC62482-3BBB-A749-33D2-087C34F3A6DE}"/>
          </ac:picMkLst>
        </pc:picChg>
        <pc:picChg chg="add mod">
          <ac:chgData name="Johannes Middelberg" userId="98ea67bda487a241" providerId="LiveId" clId="{F88375A2-C9FA-410B-B472-005B6FED5F46}" dt="2024-07-03T15:57:41.198" v="613" actId="1076"/>
          <ac:picMkLst>
            <pc:docMk/>
            <pc:sldMk cId="0" sldId="284"/>
            <ac:picMk id="3" creationId="{C2C86ED3-3A7C-DC95-BAB7-D33CECEF5A9A}"/>
          </ac:picMkLst>
        </pc:picChg>
        <pc:picChg chg="add del mod">
          <ac:chgData name="Johannes Middelberg" userId="98ea67bda487a241" providerId="LiveId" clId="{F88375A2-C9FA-410B-B472-005B6FED5F46}" dt="2024-07-03T16:02:49.062" v="650" actId="478"/>
          <ac:picMkLst>
            <pc:docMk/>
            <pc:sldMk cId="0" sldId="284"/>
            <ac:picMk id="16" creationId="{C799A6AA-72FF-1FDA-3656-55C69D31DAE5}"/>
          </ac:picMkLst>
        </pc:picChg>
        <pc:picChg chg="add mod">
          <ac:chgData name="Johannes Middelberg" userId="98ea67bda487a241" providerId="LiveId" clId="{F88375A2-C9FA-410B-B472-005B6FED5F46}" dt="2024-07-03T16:02:58.552" v="682" actId="1036"/>
          <ac:picMkLst>
            <pc:docMk/>
            <pc:sldMk cId="0" sldId="284"/>
            <ac:picMk id="2050" creationId="{BEDBCBA4-52DE-B016-D680-07D071511B29}"/>
          </ac:picMkLst>
        </pc:picChg>
        <pc:picChg chg="add mod">
          <ac:chgData name="Johannes Middelberg" userId="98ea67bda487a241" providerId="LiveId" clId="{F88375A2-C9FA-410B-B472-005B6FED5F46}" dt="2024-07-03T15:54:55.589" v="440" actId="1038"/>
          <ac:picMkLst>
            <pc:docMk/>
            <pc:sldMk cId="0" sldId="284"/>
            <ac:picMk id="2052" creationId="{A05E6538-D313-9C72-B1FB-5154142A1971}"/>
          </ac:picMkLst>
        </pc:picChg>
        <pc:picChg chg="add mod">
          <ac:chgData name="Johannes Middelberg" userId="98ea67bda487a241" providerId="LiveId" clId="{F88375A2-C9FA-410B-B472-005B6FED5F46}" dt="2024-07-03T16:02:58.552" v="682" actId="1036"/>
          <ac:picMkLst>
            <pc:docMk/>
            <pc:sldMk cId="0" sldId="284"/>
            <ac:picMk id="2054" creationId="{16D32E1D-C648-9135-04BB-B765A700AFAC}"/>
          </ac:picMkLst>
        </pc:picChg>
        <pc:cxnChg chg="add mod">
          <ac:chgData name="Johannes Middelberg" userId="98ea67bda487a241" providerId="LiveId" clId="{F88375A2-C9FA-410B-B472-005B6FED5F46}" dt="2024-07-03T16:03:04.267" v="684" actId="14100"/>
          <ac:cxnSpMkLst>
            <pc:docMk/>
            <pc:sldMk cId="0" sldId="284"/>
            <ac:cxnSpMk id="6" creationId="{A58BB5F1-5DAA-8D9A-74B4-1CD33435B5C8}"/>
          </ac:cxnSpMkLst>
        </pc:cxnChg>
        <pc:cxnChg chg="add mod">
          <ac:chgData name="Johannes Middelberg" userId="98ea67bda487a241" providerId="LiveId" clId="{F88375A2-C9FA-410B-B472-005B6FED5F46}" dt="2024-07-03T16:03:01.943" v="683" actId="14100"/>
          <ac:cxnSpMkLst>
            <pc:docMk/>
            <pc:sldMk cId="0" sldId="284"/>
            <ac:cxnSpMk id="8" creationId="{BB9E46A2-D2D1-A187-7C12-C37A97B66A38}"/>
          </ac:cxnSpMkLst>
        </pc:cxnChg>
        <pc:cxnChg chg="add del mod">
          <ac:chgData name="Johannes Middelberg" userId="98ea67bda487a241" providerId="LiveId" clId="{F88375A2-C9FA-410B-B472-005B6FED5F46}" dt="2024-07-03T15:55:29.155" v="449" actId="478"/>
          <ac:cxnSpMkLst>
            <pc:docMk/>
            <pc:sldMk cId="0" sldId="284"/>
            <ac:cxnSpMk id="11" creationId="{6595B126-303B-3FAB-5E32-F808E7AE2F88}"/>
          </ac:cxnSpMkLst>
        </pc:cxnChg>
        <pc:cxnChg chg="add del mod">
          <ac:chgData name="Johannes Middelberg" userId="98ea67bda487a241" providerId="LiveId" clId="{F88375A2-C9FA-410B-B472-005B6FED5F46}" dt="2024-07-03T16:02:46.698" v="649" actId="478"/>
          <ac:cxnSpMkLst>
            <pc:docMk/>
            <pc:sldMk cId="0" sldId="284"/>
            <ac:cxnSpMk id="17" creationId="{D552FD2C-91DF-CCA2-899D-A2EE63E47FF8}"/>
          </ac:cxnSpMkLst>
        </pc:cxnChg>
        <pc:cxnChg chg="mod">
          <ac:chgData name="Johannes Middelberg" userId="98ea67bda487a241" providerId="LiveId" clId="{F88375A2-C9FA-410B-B472-005B6FED5F46}" dt="2024-07-03T15:53:54.233" v="365" actId="1036"/>
          <ac:cxnSpMkLst>
            <pc:docMk/>
            <pc:sldMk cId="0" sldId="284"/>
            <ac:cxnSpMk id="55301" creationId="{B82E312D-58DD-2109-54AC-5931C387BDB4}"/>
          </ac:cxnSpMkLst>
        </pc:cxnChg>
      </pc:sldChg>
      <pc:sldChg chg="modSp mod">
        <pc:chgData name="Johannes Middelberg" userId="98ea67bda487a241" providerId="LiveId" clId="{F88375A2-C9FA-410B-B472-005B6FED5F46}" dt="2024-07-03T15:16:48.459" v="1" actId="20577"/>
        <pc:sldMkLst>
          <pc:docMk/>
          <pc:sldMk cId="0" sldId="286"/>
        </pc:sldMkLst>
        <pc:spChg chg="mod">
          <ac:chgData name="Johannes Middelberg" userId="98ea67bda487a241" providerId="LiveId" clId="{F88375A2-C9FA-410B-B472-005B6FED5F46}" dt="2024-07-03T15:16:48.459" v="1" actId="20577"/>
          <ac:spMkLst>
            <pc:docMk/>
            <pc:sldMk cId="0" sldId="286"/>
            <ac:spMk id="59394" creationId="{7E2EE7C7-961F-253E-4076-AA9FC7C3A029}"/>
          </ac:spMkLst>
        </pc:spChg>
      </pc:sldChg>
      <pc:sldChg chg="addSp delSp modSp mod">
        <pc:chgData name="Johannes Middelberg" userId="98ea67bda487a241" providerId="LiveId" clId="{F88375A2-C9FA-410B-B472-005B6FED5F46}" dt="2024-07-03T15:40:25.624" v="283" actId="1035"/>
        <pc:sldMkLst>
          <pc:docMk/>
          <pc:sldMk cId="0" sldId="288"/>
        </pc:sldMkLst>
        <pc:spChg chg="add del">
          <ac:chgData name="Johannes Middelberg" userId="98ea67bda487a241" providerId="LiveId" clId="{F88375A2-C9FA-410B-B472-005B6FED5F46}" dt="2024-07-03T15:26:30.693" v="8" actId="22"/>
          <ac:spMkLst>
            <pc:docMk/>
            <pc:sldMk cId="0" sldId="288"/>
            <ac:spMk id="3" creationId="{ACD8C15C-FB9D-C693-A489-5AEDC0570286}"/>
          </ac:spMkLst>
        </pc:spChg>
        <pc:spChg chg="add del">
          <ac:chgData name="Johannes Middelberg" userId="98ea67bda487a241" providerId="LiveId" clId="{F88375A2-C9FA-410B-B472-005B6FED5F46}" dt="2024-07-03T15:26:31.832" v="10" actId="22"/>
          <ac:spMkLst>
            <pc:docMk/>
            <pc:sldMk cId="0" sldId="288"/>
            <ac:spMk id="5" creationId="{F9244B58-84E8-8885-B1C3-47333D88C8F4}"/>
          </ac:spMkLst>
        </pc:spChg>
        <pc:spChg chg="add mod">
          <ac:chgData name="Johannes Middelberg" userId="98ea67bda487a241" providerId="LiveId" clId="{F88375A2-C9FA-410B-B472-005B6FED5F46}" dt="2024-07-03T15:40:01.167" v="251" actId="20577"/>
          <ac:spMkLst>
            <pc:docMk/>
            <pc:sldMk cId="0" sldId="288"/>
            <ac:spMk id="19" creationId="{0B4ED912-DE5C-943A-BF75-4E9CF0B29094}"/>
          </ac:spMkLst>
        </pc:spChg>
        <pc:spChg chg="add mod">
          <ac:chgData name="Johannes Middelberg" userId="98ea67bda487a241" providerId="LiveId" clId="{F88375A2-C9FA-410B-B472-005B6FED5F46}" dt="2024-07-03T15:38:09.543" v="186" actId="1038"/>
          <ac:spMkLst>
            <pc:docMk/>
            <pc:sldMk cId="0" sldId="288"/>
            <ac:spMk id="20" creationId="{074BE582-5982-531C-8512-767845D4325A}"/>
          </ac:spMkLst>
        </pc:spChg>
        <pc:spChg chg="add mod">
          <ac:chgData name="Johannes Middelberg" userId="98ea67bda487a241" providerId="LiveId" clId="{F88375A2-C9FA-410B-B472-005B6FED5F46}" dt="2024-07-03T15:38:24.735" v="208" actId="20577"/>
          <ac:spMkLst>
            <pc:docMk/>
            <pc:sldMk cId="0" sldId="288"/>
            <ac:spMk id="21" creationId="{EF7CF9B1-D14E-1DDF-072F-5EAFD1217769}"/>
          </ac:spMkLst>
        </pc:spChg>
        <pc:spChg chg="add mod">
          <ac:chgData name="Johannes Middelberg" userId="98ea67bda487a241" providerId="LiveId" clId="{F88375A2-C9FA-410B-B472-005B6FED5F46}" dt="2024-07-03T15:40:25.624" v="283" actId="1035"/>
          <ac:spMkLst>
            <pc:docMk/>
            <pc:sldMk cId="0" sldId="288"/>
            <ac:spMk id="22" creationId="{6455DC81-3F75-462D-8191-F0927495F151}"/>
          </ac:spMkLst>
        </pc:spChg>
        <pc:spChg chg="mod">
          <ac:chgData name="Johannes Middelberg" userId="98ea67bda487a241" providerId="LiveId" clId="{F88375A2-C9FA-410B-B472-005B6FED5F46}" dt="2024-07-03T15:39:27.281" v="228" actId="20577"/>
          <ac:spMkLst>
            <pc:docMk/>
            <pc:sldMk cId="0" sldId="288"/>
            <ac:spMk id="4098" creationId="{86028A09-9045-658F-D489-6117589BBC39}"/>
          </ac:spMkLst>
        </pc:spChg>
        <pc:spChg chg="mod">
          <ac:chgData name="Johannes Middelberg" userId="98ea67bda487a241" providerId="LiveId" clId="{F88375A2-C9FA-410B-B472-005B6FED5F46}" dt="2024-07-03T15:31:20.855" v="56"/>
          <ac:spMkLst>
            <pc:docMk/>
            <pc:sldMk cId="0" sldId="288"/>
            <ac:spMk id="4100" creationId="{42A4E948-D782-6AB2-3C38-3BF510AC6501}"/>
          </ac:spMkLst>
        </pc:spChg>
        <pc:graphicFrameChg chg="add mod">
          <ac:chgData name="Johannes Middelberg" userId="98ea67bda487a241" providerId="LiveId" clId="{F88375A2-C9FA-410B-B472-005B6FED5F46}" dt="2024-07-03T15:35:07.540" v="88" actId="12084"/>
          <ac:graphicFrameMkLst>
            <pc:docMk/>
            <pc:sldMk cId="0" sldId="288"/>
            <ac:graphicFrameMk id="16" creationId="{9E407842-8997-D3F1-9FF0-720D773F452D}"/>
          </ac:graphicFrameMkLst>
        </pc:graphicFrameChg>
        <pc:picChg chg="add mod">
          <ac:chgData name="Johannes Middelberg" userId="98ea67bda487a241" providerId="LiveId" clId="{F88375A2-C9FA-410B-B472-005B6FED5F46}" dt="2024-07-03T15:37:10.532" v="110" actId="1076"/>
          <ac:picMkLst>
            <pc:docMk/>
            <pc:sldMk cId="0" sldId="288"/>
            <ac:picMk id="7" creationId="{3DA4A24C-2B4A-56AF-CC27-9D0CE5C52FCB}"/>
          </ac:picMkLst>
        </pc:picChg>
        <pc:picChg chg="add mod">
          <ac:chgData name="Johannes Middelberg" userId="98ea67bda487a241" providerId="LiveId" clId="{F88375A2-C9FA-410B-B472-005B6FED5F46}" dt="2024-07-03T15:38:09.543" v="186" actId="1038"/>
          <ac:picMkLst>
            <pc:docMk/>
            <pc:sldMk cId="0" sldId="288"/>
            <ac:picMk id="9" creationId="{5B1F26D9-6539-0879-2624-8197867C5950}"/>
          </ac:picMkLst>
        </pc:picChg>
        <pc:picChg chg="add mod">
          <ac:chgData name="Johannes Middelberg" userId="98ea67bda487a241" providerId="LiveId" clId="{F88375A2-C9FA-410B-B472-005B6FED5F46}" dt="2024-07-03T15:38:09.543" v="186" actId="1038"/>
          <ac:picMkLst>
            <pc:docMk/>
            <pc:sldMk cId="0" sldId="288"/>
            <ac:picMk id="10" creationId="{09C22BDD-5BEB-0D9A-26A3-D12C73B2E76F}"/>
          </ac:picMkLst>
        </pc:picChg>
        <pc:picChg chg="add mod">
          <ac:chgData name="Johannes Middelberg" userId="98ea67bda487a241" providerId="LiveId" clId="{F88375A2-C9FA-410B-B472-005B6FED5F46}" dt="2024-07-03T15:38:09.543" v="186" actId="1038"/>
          <ac:picMkLst>
            <pc:docMk/>
            <pc:sldMk cId="0" sldId="288"/>
            <ac:picMk id="11" creationId="{F6C97528-37CB-F4DF-1E3C-D82A8DB952D5}"/>
          </ac:picMkLst>
        </pc:picChg>
        <pc:picChg chg="add del mod">
          <ac:chgData name="Johannes Middelberg" userId="98ea67bda487a241" providerId="LiveId" clId="{F88375A2-C9FA-410B-B472-005B6FED5F46}" dt="2024-07-03T15:37:02.474" v="106" actId="1076"/>
          <ac:picMkLst>
            <pc:docMk/>
            <pc:sldMk cId="0" sldId="288"/>
            <ac:picMk id="13" creationId="{C720DEA7-9136-905C-94F5-CA6E93C4E472}"/>
          </ac:picMkLst>
        </pc:picChg>
        <pc:picChg chg="add mod">
          <ac:chgData name="Johannes Middelberg" userId="98ea67bda487a241" providerId="LiveId" clId="{F88375A2-C9FA-410B-B472-005B6FED5F46}" dt="2024-07-03T15:37:02.474" v="106" actId="1076"/>
          <ac:picMkLst>
            <pc:docMk/>
            <pc:sldMk cId="0" sldId="288"/>
            <ac:picMk id="15" creationId="{05FC1064-0872-68AC-256D-00411DE7CF19}"/>
          </ac:picMkLst>
        </pc:picChg>
        <pc:picChg chg="add mod">
          <ac:chgData name="Johannes Middelberg" userId="98ea67bda487a241" providerId="LiveId" clId="{F88375A2-C9FA-410B-B472-005B6FED5F46}" dt="2024-07-03T15:37:02.474" v="106" actId="1076"/>
          <ac:picMkLst>
            <pc:docMk/>
            <pc:sldMk cId="0" sldId="288"/>
            <ac:picMk id="18" creationId="{0283BB45-FD4E-6654-C6E3-70159A9106BD}"/>
          </ac:picMkLst>
        </pc:picChg>
        <pc:picChg chg="add del mod">
          <ac:chgData name="Johannes Middelberg" userId="98ea67bda487a241" providerId="LiveId" clId="{F88375A2-C9FA-410B-B472-005B6FED5F46}" dt="2024-07-03T15:26:26.577" v="6" actId="478"/>
          <ac:picMkLst>
            <pc:docMk/>
            <pc:sldMk cId="0" sldId="288"/>
            <ac:picMk id="1026" creationId="{5687C8B0-A427-6474-1BB2-8CCBD7F60194}"/>
          </ac:picMkLst>
        </pc:picChg>
        <pc:picChg chg="add mod">
          <ac:chgData name="Johannes Middelberg" userId="98ea67bda487a241" providerId="LiveId" clId="{F88375A2-C9FA-410B-B472-005B6FED5F46}" dt="2024-07-03T15:37:05.336" v="107" actId="1076"/>
          <ac:picMkLst>
            <pc:docMk/>
            <pc:sldMk cId="0" sldId="288"/>
            <ac:picMk id="1028" creationId="{FAE2F13F-2AF9-8F4A-EFFC-D5D3C1E9149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1BCDD3-3BE2-0B6B-AA4E-CE90E68F4C7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756D2-DBFA-5345-03C1-3BF2B5C325C0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>
              <a:defRPr/>
            </a:pPr>
            <a:fld id="{A9FA23A5-0219-4CAA-BECB-867D685BECCF}" type="datetime1">
              <a:rPr/>
              <a:pPr>
                <a:defRPr/>
              </a:pPr>
              <a:t>03.07.2024</a:t>
            </a:fld>
            <a:endParaRPr/>
          </a:p>
        </p:txBody>
      </p:sp>
      <p:sp>
        <p:nvSpPr>
          <p:cNvPr id="2052" name="Slide Image Placeholder 3">
            <a:extLst>
              <a:ext uri="{FF2B5EF4-FFF2-40B4-BE49-F238E27FC236}">
                <a16:creationId xmlns:a16="http://schemas.microsoft.com/office/drawing/2014/main" id="{E5716535-3C57-69AD-8A62-3BB7C836C4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1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DEE7FC1-DB99-824B-B0C5-428A684A35E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73030-05D8-E4D1-F83D-E114E7FDAC0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6EB92-50BC-3608-1EB0-F2EF7597DAF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>
              <a:defRPr/>
            </a:pPr>
            <a:fld id="{9D7C5A1D-69BA-424E-8DCC-C02156CA3F8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lang="en-US" sz="1200" kern="1200">
        <a:solidFill>
          <a:srgbClr val="000000"/>
        </a:solidFill>
        <a:latin typeface="Aptos"/>
      </a:defRPr>
    </a:lvl1pPr>
    <a:lvl2pPr marL="457200" lvl="1" algn="l" rtl="0" eaLnBrk="0" fontAlgn="base" hangingPunct="0">
      <a:spcBef>
        <a:spcPct val="0"/>
      </a:spcBef>
      <a:spcAft>
        <a:spcPct val="0"/>
      </a:spcAft>
      <a:defRPr lang="en-US" sz="1200" kern="1200">
        <a:solidFill>
          <a:srgbClr val="000000"/>
        </a:solidFill>
        <a:latin typeface="Aptos"/>
      </a:defRPr>
    </a:lvl2pPr>
    <a:lvl3pPr marL="914400" lvl="2" algn="l" rtl="0" eaLnBrk="0" fontAlgn="base" hangingPunct="0">
      <a:spcBef>
        <a:spcPct val="0"/>
      </a:spcBef>
      <a:spcAft>
        <a:spcPct val="0"/>
      </a:spcAft>
      <a:defRPr lang="en-US" sz="1200" kern="1200">
        <a:solidFill>
          <a:srgbClr val="000000"/>
        </a:solidFill>
        <a:latin typeface="Aptos"/>
      </a:defRPr>
    </a:lvl3pPr>
    <a:lvl4pPr marL="1371600" lvl="3" algn="l" rtl="0" eaLnBrk="0" fontAlgn="base" hangingPunct="0">
      <a:spcBef>
        <a:spcPct val="0"/>
      </a:spcBef>
      <a:spcAft>
        <a:spcPct val="0"/>
      </a:spcAft>
      <a:defRPr lang="en-US" sz="1200" kern="1200">
        <a:solidFill>
          <a:srgbClr val="000000"/>
        </a:solidFill>
        <a:latin typeface="Aptos"/>
      </a:defRPr>
    </a:lvl4pPr>
    <a:lvl5pPr marL="1828800" lvl="4" algn="l" rtl="0" eaLnBrk="0" fontAlgn="base" hangingPunct="0">
      <a:spcBef>
        <a:spcPct val="0"/>
      </a:spcBef>
      <a:spcAft>
        <a:spcPct val="0"/>
      </a:spcAft>
      <a:defRPr lang="en-US" sz="1200" kern="1200">
        <a:solidFill>
          <a:srgbClr val="000000"/>
        </a:solidFill>
        <a:latin typeface="Apto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D950E439-8D4D-7814-50E0-DFB4A004C7C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>
            <a:extLst>
              <a:ext uri="{FF2B5EF4-FFF2-40B4-BE49-F238E27FC236}">
                <a16:creationId xmlns:a16="http://schemas.microsoft.com/office/drawing/2014/main" id="{FDD709D3-0846-EEAE-718E-B61CC517DDD0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D1D5C654-5E3F-574F-18F2-F5341E2BF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68DC1FFD-497D-4C56-90E6-BD1A06D0541B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2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1791F551-707B-2847-F059-08BEEEDD363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71CA25DB-676C-36A1-7626-6F98BD77984F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3A0CF56E-DBE9-7318-9537-2A5431BE9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87FA5D9E-0FCC-4124-9545-0A2742DE4288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11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ACD69A7E-CA9E-993E-4AA0-AAE5C6C0B9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3AF7E1ED-3C16-DED3-27CE-CC26B10D72C0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A988E7C7-9F39-D87F-00D2-930106AFC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EFD19EF5-2B14-4649-9E2A-16D67D1E1FBA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12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CC3B9904-E4A8-DCE5-C807-137728D5EE9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A96FEC51-B138-DC16-8406-56834D4ADAB0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E1C3B950-1921-3F1C-BF3D-17FD9E00B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80B3FAFD-E698-43D7-AB66-00B43C08601F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13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226A8AB1-258A-A237-6C82-A32A475E5C6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BE14A914-E913-3DED-7336-09BDBF804BF1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03B19586-83E2-1F4E-B92E-A5BC70F48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662F6BD8-586A-48B4-8F55-4DFB5AE17FB9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14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BEC6F0D1-468D-B8F9-4A82-1CBC9DF2CC5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C8DFB61A-96D6-424E-12BE-9F599B842F0C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EC4951E0-689A-4717-38EB-32541EF70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10750721-96A9-4DC8-8D3D-FAB01C1F4152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15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A4590623-1F4C-CC1A-A192-576774D5E1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4F7E0722-2B72-DB64-CDA5-E5EDE1F1DBA4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82FCBA61-E618-EA9D-5A0F-DE6183DE2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E5A8F012-2968-493B-AF69-DAEF7D3A8275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16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1C263661-6831-0E79-03E0-841EFC461EB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285E6CBE-0A7B-1F2F-F293-E4984AB447CA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C0DBC1E5-FD5D-E8BA-7E28-3C6CEB1A1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17980ECE-8483-4008-9C15-79AE5779A48C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17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E66FAC6B-B199-293C-791B-36A3A2D301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9425D319-6171-FB07-FFD5-65D7C5B6F50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68BE7B84-B93C-329E-C8A0-E7A8F283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A90D48DB-3750-4A4A-BCC5-10A61FD16FE3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18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882E7A27-830E-D9B0-483C-34C7E391EA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1838E7D4-0F13-007B-4367-69DA4C96A280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6A25E1EB-91CE-93D2-CC63-D25431EFB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8A549C79-D532-4552-942A-253D2FEDA372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19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1C040480-984B-3229-17E5-B4FD13EC98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14BAC64E-EEBD-2CAF-4FFC-5E9A56F0244D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61AD0810-FA6F-448A-4BAB-E47931A6C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29548E0E-CF5A-43CB-BCFF-45EA6E270DE5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20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>
            <a:extLst>
              <a:ext uri="{FF2B5EF4-FFF2-40B4-BE49-F238E27FC236}">
                <a16:creationId xmlns:a16="http://schemas.microsoft.com/office/drawing/2014/main" id="{C65157F0-64CE-F74C-5C3C-08749778DA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>
            <a:extLst>
              <a:ext uri="{FF2B5EF4-FFF2-40B4-BE49-F238E27FC236}">
                <a16:creationId xmlns:a16="http://schemas.microsoft.com/office/drawing/2014/main" id="{DDBC2985-E644-6135-4077-AC5F7500FC23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5EB2B1ED-C12C-133F-6755-C57E37029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C8162543-F946-4A91-A650-F4C3652773D6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3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03C7605B-6BF5-BC5F-9B38-2EB5C64D29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7451CCA4-D407-640C-3F88-08BB39B39728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C06DF3DB-753A-53C5-5FC9-0C47858F6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0B8BADBF-DC09-4781-9213-9388A268A966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21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F8C434D0-E0EF-467B-ED12-9011B7D2215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C9A3C9B7-265B-1EAD-D8FF-11417600C824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89566DD6-5B3A-05B2-0760-A85C87387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68B41E9D-105F-4F38-B669-72E51858FDC7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22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D5B97A6A-573D-D626-6F56-BFBA129B07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F8CC1674-1F9D-CDA1-34E1-BB9106872C7F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27BA701F-6B2E-802E-DE3B-BAA2AD1F8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0DF46719-3BED-499E-9046-48BE117B9B72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23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2F7BEC20-5024-26BA-78A6-FBDB1ED8C8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716F09E4-C99C-9EAF-A11C-819028D8E01A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05E79C37-095E-449A-4DEE-1EFAB5D3D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27E051CD-5A7B-4BCA-8582-F1180A62392A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24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0B58FE94-5AA3-9938-47B3-FCECFC86DD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67AE2FF6-6A5D-6826-8E31-E820B496813E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8179539E-D6A3-B3A1-577E-CA7950E7C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4878C28A-EF44-486B-92C4-7AAFCEE72907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25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05253AFB-9CFD-1E50-B8C7-362208DBB8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CFF8BCEE-911F-F042-2E9F-9CD6BEA979E9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5AF07CA7-7777-3091-BF67-AE93A0EBD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4F3C435C-8F8A-475D-BBD8-0EA229200A15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4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>
            <a:extLst>
              <a:ext uri="{FF2B5EF4-FFF2-40B4-BE49-F238E27FC236}">
                <a16:creationId xmlns:a16="http://schemas.microsoft.com/office/drawing/2014/main" id="{186DB226-CC60-5068-60E6-564B6C17F9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>
            <a:extLst>
              <a:ext uri="{FF2B5EF4-FFF2-40B4-BE49-F238E27FC236}">
                <a16:creationId xmlns:a16="http://schemas.microsoft.com/office/drawing/2014/main" id="{EE6E5C4D-A30B-242B-945A-A989AE346D33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11268" name="Slide Number Placeholder 3">
            <a:extLst>
              <a:ext uri="{FF2B5EF4-FFF2-40B4-BE49-F238E27FC236}">
                <a16:creationId xmlns:a16="http://schemas.microsoft.com/office/drawing/2014/main" id="{30924C38-25FC-2436-A853-D2AFE2E38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6A97745F-CA14-4084-9BA7-CF5CD3DF4354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5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76E9E261-0401-7383-BC7F-79C649C6F18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1D87E443-A306-7F5C-C624-53D1E7FCCF5D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9E8D0256-3C76-BC21-7AAB-661EBADC7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FC06ACE5-E85F-4DD4-A01F-306D7B8844BB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6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2FEF861A-2B63-1399-F0A8-25C7E41FEE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101B4FAB-3B52-8BB4-34B9-163B3B3E87BD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8F35A4EF-FBB2-DA1B-BF18-82FF1687D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B4140ABE-07C7-42E5-98A4-55E73627BD8A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7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313F2510-A314-BD24-F39D-50FE05A641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728420DF-AB93-480C-9B87-2D4FC49CEF35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 dirty="0">
              <a:latin typeface="Aptos" panose="020B0004020202020204" pitchFamily="34" charset="0"/>
            </a:endParaRP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ED10E294-15E2-71AC-010C-CE3CF5079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7AD3CA3A-8225-4DAD-A043-32EA1DF9BA5C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8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370839D4-F6C6-0D57-1EDC-73B6BF8A8AE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B1BE4D5B-5EC7-DF6A-E0D9-4157FDA3FCBC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B0FD0A6B-9CBF-F6A6-3276-DAE79F92E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C709E5A0-FB45-4A22-8499-6BEAC990B538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9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4097EA94-8238-4F0D-D131-66D92F2552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C722331E-0577-8961-EAC0-3DC07BB5DFEA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prstTxWarp prst="textNoShape">
              <a:avLst/>
            </a:prstTxWarp>
          </a:bodyPr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B6ADA50F-290C-9742-7D14-25DEE1C7E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fld id="{2A79D452-C8EA-42D3-BA1C-B0EAAA52D825}" type="slidenum">
              <a:rPr lang="de-DE" altLang="de-DE" sz="1200">
                <a:solidFill>
                  <a:srgbClr val="000000"/>
                </a:solidFill>
              </a:rPr>
              <a:pPr algn="r" eaLnBrk="1" hangingPunct="1"/>
              <a:t>10</a:t>
            </a:fld>
            <a:endParaRPr lang="de-DE" altLang="de-DE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C756D-CFED-237E-B3CA-A8852D196E33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A0BBF2-D617-4D23-A9F4-5E33C3D91F4E}" type="datetime1">
              <a:rPr/>
              <a:pPr>
                <a:defRPr/>
              </a:pPr>
              <a:t>03.07.2024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08039-CE74-6499-7ECD-7036BC18109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20F9F-002C-3AD9-C66B-DD5772D9BE1F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FA0AB0-38B7-4E78-A1A8-F0B4A1FC554C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78692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EAEA2-3631-4FF7-7CC7-948B3B740F8D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08040-A7E4-48E6-802A-5F0F72D5D971}" type="datetime1">
              <a:rPr/>
              <a:pPr>
                <a:defRPr/>
              </a:pPr>
              <a:t>03.07.2024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EECE1-F0E5-6F1A-F7D6-FE41416D1899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C10C7-FEC7-B5CA-7700-92F1C11786B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BD2ACF-32F5-4E3C-BC7D-721660A4E1B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6864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CD365-ADCF-3457-E97F-FC9146A8722D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A45806-F71E-4163-9E83-732C0289A55E}" type="datetime1">
              <a:rPr/>
              <a:pPr>
                <a:defRPr/>
              </a:pPr>
              <a:t>03.07.2024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0CD46-942C-2DDD-4A83-EA35BFA7A393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056B7-7EA3-C6F4-8B21-FD33414C490A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5EFE96-D64C-4DC0-8E50-6F850E22326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833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9886E-48FD-195B-EABA-4FDA2776AB93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C6B9E-7761-4737-BEBD-91B049BF5B13}" type="datetime1">
              <a:rPr/>
              <a:pPr>
                <a:defRPr/>
              </a:pPr>
              <a:t>03.07.2024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012D3-3C16-5E47-CB0B-C469473E16A5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C581C-D381-7647-5765-53DEC895B6F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9C289-7AC6-4542-BDFD-4578754795F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577239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76767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8BB-EF07-25A7-D982-326BBAFABE82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8680D-E310-48BB-9878-4CCE6A00D52E}" type="datetime1">
              <a:rPr/>
              <a:pPr>
                <a:defRPr/>
              </a:pPr>
              <a:t>03.07.2024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97EA2-C5D6-242E-D4E2-5DCA591F775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1A435-E3AF-1B7D-ADEA-9D4953FE14DA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ACEF6-9E60-4777-B78D-1DF7CD26F8C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0612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27F49C2-6E42-9308-F82A-4BC33C935A6E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176E0-FF94-4BD0-B78A-88091FD7CC7B}" type="datetime1">
              <a:rPr/>
              <a:pPr>
                <a:defRPr/>
              </a:pPr>
              <a:t>03.07.2024</a:t>
            </a:fld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D5E1C4-B1F8-4F4D-6150-6BBE980E3CA5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FC16B98-9D9D-E6FC-CC29-A719AF68166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CD23D-86A8-4998-A348-F631D6216B9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1106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6BF5ED3-E619-6594-A0C8-7FE24FE4A6A2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98418-9BAE-4BB0-8F5C-6AC798201CDE}" type="datetime1">
              <a:rPr/>
              <a:pPr>
                <a:defRPr/>
              </a:pPr>
              <a:t>03.07.2024</a:t>
            </a:fld>
            <a:endParaRPr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7A6C153-A60F-7F5D-F2CF-11AED7D0E5AA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32D4F4E-541C-7A57-2DAB-AD6F1E05BB84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4461AE-0172-4CED-819F-E61D5EF1A05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2096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CA1F5AC-04A8-8F55-821E-B1C40B2396B1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551D4-0231-4E14-B0CE-BEA55262EE5E}" type="datetime1">
              <a:rPr/>
              <a:pPr>
                <a:defRPr/>
              </a:pPr>
              <a:t>03.07.2024</a:t>
            </a:fld>
            <a:endParaRPr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DB1D147-3F9B-5726-42F0-F33275481EB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8E605F-2D6C-CE1F-B764-326E5D157D9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2B8807-B384-4E4D-80F7-13E3D5D2219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89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CDA614F-894F-1D5D-45C1-9658401A832F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C815B2-4203-4176-8B7B-AFBC0A8B45AB}" type="datetime1">
              <a:rPr/>
              <a:pPr>
                <a:defRPr/>
              </a:pPr>
              <a:t>03.07.2024</a:t>
            </a:fld>
            <a:endParaRPr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CCB812-A0E2-3DB9-077E-791FFF34D84A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51EB8EA-13A4-3F25-755E-6BF0F04408C4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523D4-1CB1-42A4-B1A9-09350E90CCB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564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6EA5610-11FF-F4C5-718A-41718FD73DAE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1631C-0C7C-424F-9FC1-931635652293}" type="datetime1">
              <a:rPr/>
              <a:pPr>
                <a:defRPr/>
              </a:pPr>
              <a:t>03.07.2024</a:t>
            </a:fld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A8D1501-0A33-84F2-EDB3-EB7D28DCF555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3C2278-AC35-A4F9-3EB4-76D9359A039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FCC199-420C-4E06-92F8-86BDC1C811B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2596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>
            <a:normAutofit/>
          </a:bodyPr>
          <a:lstStyle>
            <a:lvl1pPr marL="0" indent="0">
              <a:buNone/>
              <a:defRPr lang="de-DE" sz="3200"/>
            </a:lvl1pPr>
          </a:lstStyle>
          <a:p>
            <a:pPr lvl="0"/>
            <a:endParaRPr lang="de-DE" noProof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B9B50CD-D369-E2C4-A149-826801C702F8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09541-3C68-41F3-9139-54C37919EECD}" type="datetime1">
              <a:rPr/>
              <a:pPr>
                <a:defRPr/>
              </a:pPr>
              <a:t>03.07.2024</a:t>
            </a:fld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D8CBDB8-D293-FCB6-B22F-3EF278D9D51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0CE88EC-C7C9-22E3-200B-0AC1C9DF12A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E6EACA-3B1A-4165-8025-FF974B3CE0BD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105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2BE2AE6-83C8-F621-A0D5-8518D760DD9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edit Master title style</a:t>
            </a:r>
            <a:endParaRPr lang="de-DE" altLang="de-DE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397029C-3B69-6110-3959-D888B9150A2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edit Master text styles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  <a:endParaRPr lang="de-DE" alt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1E6EA-F0E4-F851-2AB6-3748352365E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>
              <a:defRPr/>
            </a:pPr>
            <a:fld id="{AC36F2D8-DCC1-41DC-8CF8-48254D28844F}" type="datetime1">
              <a:rPr/>
              <a:pPr>
                <a:defRPr/>
              </a:pPr>
              <a:t>03.07.2024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921B9-FCEF-7B21-E593-E20E2937904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03434-E6F8-291E-2647-DC79C20B71E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>
              <a:defRPr/>
            </a:pPr>
            <a:fld id="{70DDC109-4985-40F5-951C-A6E3085F579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4400" kern="1200">
          <a:solidFill>
            <a:srgbClr val="000000"/>
          </a:solidFill>
          <a:latin typeface="Aptos Display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ptos Display" panose="020B00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ptos Display" panose="020B00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ptos Display" panose="020B00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ptos Display" panose="020B0004020202020204" pitchFamily="34" charset="0"/>
        </a:defRPr>
      </a:lvl5pPr>
      <a:lvl6pPr marL="457200" algn="l" rtl="0" eaLnBrk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ptos Display" panose="020B0004020202020204" pitchFamily="34" charset="0"/>
        </a:defRPr>
      </a:lvl6pPr>
      <a:lvl7pPr marL="914400" algn="l" rtl="0" eaLnBrk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ptos Display" panose="020B0004020202020204" pitchFamily="34" charset="0"/>
        </a:defRPr>
      </a:lvl7pPr>
      <a:lvl8pPr marL="1371600" algn="l" rtl="0" eaLnBrk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ptos Display" panose="020B0004020202020204" pitchFamily="34" charset="0"/>
        </a:defRPr>
      </a:lvl8pPr>
      <a:lvl9pPr marL="1828800" algn="l" rtl="0" eaLnBrk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ptos Display" panose="020B00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2800" kern="1200">
          <a:solidFill>
            <a:srgbClr val="000000"/>
          </a:solidFill>
          <a:latin typeface="Aptos"/>
        </a:defRPr>
      </a:lvl1pPr>
      <a:lvl2pPr marL="685800" lvl="1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2400" kern="1200">
          <a:solidFill>
            <a:srgbClr val="000000"/>
          </a:solidFill>
          <a:latin typeface="Aptos"/>
        </a:defRPr>
      </a:lvl2pPr>
      <a:lvl3pPr marL="1143000" lvl="2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2000" kern="1200">
          <a:solidFill>
            <a:srgbClr val="000000"/>
          </a:solidFill>
          <a:latin typeface="Aptos"/>
        </a:defRPr>
      </a:lvl3pPr>
      <a:lvl4pPr marL="1600200" lvl="3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kern="1200">
          <a:solidFill>
            <a:srgbClr val="000000"/>
          </a:solidFill>
          <a:latin typeface="Aptos"/>
        </a:defRPr>
      </a:lvl4pPr>
      <a:lvl5pPr marL="2057400" lvl="4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kern="1200">
          <a:solidFill>
            <a:srgbClr val="000000"/>
          </a:solidFill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2.svg"/><Relationship Id="rId4" Type="http://schemas.openxmlformats.org/officeDocument/2006/relationships/image" Target="../media/image33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5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D0028850-B440-B499-C6B2-8FA1DDAED377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eaLnBrk="1" hangingPunct="1"/>
            <a:endParaRPr lang="de-DE" altLang="de-DE">
              <a:latin typeface="Aptos Display" panose="020B0004020202020204" pitchFamily="34" charset="0"/>
            </a:endParaRPr>
          </a:p>
        </p:txBody>
      </p:sp>
      <p:sp>
        <p:nvSpPr>
          <p:cNvPr id="3075" name="Subtitle 2">
            <a:extLst>
              <a:ext uri="{FF2B5EF4-FFF2-40B4-BE49-F238E27FC236}">
                <a16:creationId xmlns:a16="http://schemas.microsoft.com/office/drawing/2014/main" id="{0C8EF555-3270-C10F-344E-415563219F15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eaLnBrk="1" hangingPunct="1"/>
            <a:endParaRPr lang="de-DE" altLang="de-DE">
              <a:latin typeface="Aptos" panose="020B0004020202020204" pitchFamily="34" charset="0"/>
            </a:endParaRPr>
          </a:p>
        </p:txBody>
      </p:sp>
      <p:pic>
        <p:nvPicPr>
          <p:cNvPr id="3076" name="Picture 4" descr="A farm with a barn and a field of crops&#10;&#10;Description automatically generated">
            <a:extLst>
              <a:ext uri="{FF2B5EF4-FFF2-40B4-BE49-F238E27FC236}">
                <a16:creationId xmlns:a16="http://schemas.microsoft.com/office/drawing/2014/main" id="{F50F0067-6092-05BF-F064-7C7815C79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3">
            <a:extLst>
              <a:ext uri="{FF2B5EF4-FFF2-40B4-BE49-F238E27FC236}">
                <a16:creationId xmlns:a16="http://schemas.microsoft.com/office/drawing/2014/main" id="{2F66B8DA-FE36-B8C0-7F79-F132A35C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407" y="3052286"/>
            <a:ext cx="4357687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Title 1">
            <a:extLst>
              <a:ext uri="{FF2B5EF4-FFF2-40B4-BE49-F238E27FC236}">
                <a16:creationId xmlns:a16="http://schemas.microsoft.com/office/drawing/2014/main" id="{CCA0F99A-F66D-1C67-8CD4-28A4B9A3447C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7. Design Patterns</a:t>
            </a:r>
          </a:p>
        </p:txBody>
      </p:sp>
      <p:pic>
        <p:nvPicPr>
          <p:cNvPr id="20483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8431021B-9513-6BEB-2F31-FD348211A9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sp>
        <p:nvSpPr>
          <p:cNvPr id="20484" name="TextBox 28">
            <a:extLst>
              <a:ext uri="{FF2B5EF4-FFF2-40B4-BE49-F238E27FC236}">
                <a16:creationId xmlns:a16="http://schemas.microsoft.com/office/drawing/2014/main" id="{B600FA00-DFC9-A914-2149-056A392CC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19188"/>
            <a:ext cx="103425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latin typeface="Helvetica Neue" panose="02000503000000020004" pitchFamily="50"/>
              </a:rPr>
              <a:t>Das </a:t>
            </a:r>
            <a:r>
              <a:rPr lang="de-DE" altLang="de-DE" sz="1800" b="1" dirty="0" err="1">
                <a:latin typeface="Helvetica Neue" panose="02000503000000020004" pitchFamily="50"/>
              </a:rPr>
              <a:t>Strategy</a:t>
            </a:r>
            <a:r>
              <a:rPr lang="de-DE" altLang="de-DE" sz="1800" b="1" dirty="0">
                <a:latin typeface="Helvetica Neue" panose="02000503000000020004" pitchFamily="50"/>
              </a:rPr>
              <a:t> Pattern </a:t>
            </a:r>
            <a:r>
              <a:rPr lang="de-DE" altLang="de-DE" sz="1800" dirty="0">
                <a:latin typeface="Helvetica Neue" panose="02000503000000020004" pitchFamily="50"/>
              </a:rPr>
              <a:t>ermöglicht es, einen Algorithmus zur Laufzeit aus einer Strategieklassen auszuwählen, um Flexibilität und Wiederverwendbarkeit zu fördern.</a:t>
            </a:r>
          </a:p>
        </p:txBody>
      </p:sp>
      <p:cxnSp>
        <p:nvCxnSpPr>
          <p:cNvPr id="20485" name="Straight Connector 30">
            <a:extLst>
              <a:ext uri="{FF2B5EF4-FFF2-40B4-BE49-F238E27FC236}">
                <a16:creationId xmlns:a16="http://schemas.microsoft.com/office/drawing/2014/main" id="{DBF6ABE5-C8AE-7308-17A4-8AB9B460D9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767205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7" name="Straight Arrow Connector 5">
            <a:extLst>
              <a:ext uri="{FF2B5EF4-FFF2-40B4-BE49-F238E27FC236}">
                <a16:creationId xmlns:a16="http://schemas.microsoft.com/office/drawing/2014/main" id="{A516E0CE-66C5-473C-7F4C-ECBD30C737AC}"/>
              </a:ext>
            </a:extLst>
          </p:cNvPr>
          <p:cNvCxnSpPr>
            <a:cxnSpLocks noChangeShapeType="1"/>
            <a:endCxn id="20489" idx="0"/>
          </p:cNvCxnSpPr>
          <p:nvPr/>
        </p:nvCxnSpPr>
        <p:spPr bwMode="auto">
          <a:xfrm flipH="1">
            <a:off x="2386013" y="4491990"/>
            <a:ext cx="1098550" cy="294640"/>
          </a:xfrm>
          <a:prstGeom prst="straightConnector1">
            <a:avLst/>
          </a:prstGeom>
          <a:noFill/>
          <a:ln w="19046">
            <a:solidFill>
              <a:srgbClr val="C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8" name="Straight Arrow Connector 7">
            <a:extLst>
              <a:ext uri="{FF2B5EF4-FFF2-40B4-BE49-F238E27FC236}">
                <a16:creationId xmlns:a16="http://schemas.microsoft.com/office/drawing/2014/main" id="{87BA0586-738D-D43B-0620-027889BD4E7C}"/>
              </a:ext>
            </a:extLst>
          </p:cNvPr>
          <p:cNvCxnSpPr>
            <a:cxnSpLocks noChangeShapeType="1"/>
            <a:endCxn id="20490" idx="0"/>
          </p:cNvCxnSpPr>
          <p:nvPr/>
        </p:nvCxnSpPr>
        <p:spPr bwMode="auto">
          <a:xfrm>
            <a:off x="7862094" y="4366260"/>
            <a:ext cx="834232" cy="420370"/>
          </a:xfrm>
          <a:prstGeom prst="straightConnector1">
            <a:avLst/>
          </a:prstGeom>
          <a:noFill/>
          <a:ln w="19046">
            <a:solidFill>
              <a:srgbClr val="C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489" name="Picture 10">
            <a:extLst>
              <a:ext uri="{FF2B5EF4-FFF2-40B4-BE49-F238E27FC236}">
                <a16:creationId xmlns:a16="http://schemas.microsoft.com/office/drawing/2014/main" id="{56939099-2CEB-B9EE-D089-0FF909DFE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4786630"/>
            <a:ext cx="3683000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Picture 13">
            <a:extLst>
              <a:ext uri="{FF2B5EF4-FFF2-40B4-BE49-F238E27FC236}">
                <a16:creationId xmlns:a16="http://schemas.microsoft.com/office/drawing/2014/main" id="{8E8B2FB6-F7F7-DF14-376F-B1657FC03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88" y="4786630"/>
            <a:ext cx="49688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491" name="Straight Arrow Connector 17">
            <a:extLst>
              <a:ext uri="{FF2B5EF4-FFF2-40B4-BE49-F238E27FC236}">
                <a16:creationId xmlns:a16="http://schemas.microsoft.com/office/drawing/2014/main" id="{10E532E4-BBCC-0A32-AFC6-E66C27D4EA54}"/>
              </a:ext>
            </a:extLst>
          </p:cNvPr>
          <p:cNvCxnSpPr>
            <a:cxnSpLocks noChangeShapeType="1"/>
            <a:stCxn id="20492" idx="1"/>
            <a:endCxn id="20486" idx="3"/>
          </p:cNvCxnSpPr>
          <p:nvPr/>
        </p:nvCxnSpPr>
        <p:spPr bwMode="auto">
          <a:xfrm flipH="1">
            <a:off x="7862094" y="3759261"/>
            <a:ext cx="1100932" cy="82013"/>
          </a:xfrm>
          <a:prstGeom prst="straightConnector1">
            <a:avLst/>
          </a:prstGeom>
          <a:noFill/>
          <a:ln w="19046">
            <a:solidFill>
              <a:srgbClr val="C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2" name="TextBox 19">
            <a:extLst>
              <a:ext uri="{FF2B5EF4-FFF2-40B4-BE49-F238E27FC236}">
                <a16:creationId xmlns:a16="http://schemas.microsoft.com/office/drawing/2014/main" id="{93228197-283D-350D-2294-EC02D2848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3026" y="3574317"/>
            <a:ext cx="2187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latin typeface="Helvetica Neue" panose="02000503000000020004" pitchFamily="50"/>
              </a:rPr>
              <a:t>Template Methode</a:t>
            </a:r>
          </a:p>
        </p:txBody>
      </p:sp>
      <p:sp>
        <p:nvSpPr>
          <p:cNvPr id="20493" name="TextBox 22">
            <a:extLst>
              <a:ext uri="{FF2B5EF4-FFF2-40B4-BE49-F238E27FC236}">
                <a16:creationId xmlns:a16="http://schemas.microsoft.com/office/drawing/2014/main" id="{9A0B718F-E649-E421-3C65-AAE5591CC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0813" y="6406515"/>
            <a:ext cx="2063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>
                <a:latin typeface="Helvetica Neue" panose="02000503000000020004" pitchFamily="50"/>
              </a:rPr>
              <a:t>Deck zum Spielen</a:t>
            </a:r>
          </a:p>
        </p:txBody>
      </p:sp>
      <p:sp>
        <p:nvSpPr>
          <p:cNvPr id="20494" name="TextBox 23">
            <a:extLst>
              <a:ext uri="{FF2B5EF4-FFF2-40B4-BE49-F238E27FC236}">
                <a16:creationId xmlns:a16="http://schemas.microsoft.com/office/drawing/2014/main" id="{841C7B68-1990-57BB-144B-D7744070F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5563" y="5623242"/>
            <a:ext cx="2574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latin typeface="Helvetica Neue" panose="02000503000000020004" pitchFamily="50"/>
              </a:rPr>
              <a:t>Deck zum Testen</a:t>
            </a: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1298254A-4270-F9C6-2BE9-2DF569696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5547" y="1926433"/>
            <a:ext cx="77052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b="1" dirty="0" err="1">
                <a:latin typeface="Helvetica Neue" panose="02000503000000020004" pitchFamily="50"/>
              </a:rPr>
              <a:t>Strategy</a:t>
            </a:r>
            <a:r>
              <a:rPr lang="de-DE" altLang="de-DE" b="1" dirty="0">
                <a:latin typeface="Helvetica Neue" panose="02000503000000020004" pitchFamily="50"/>
              </a:rPr>
              <a:t> Pattern ermöglicht es, verschiedene Deckvariationen auszuwählen</a:t>
            </a:r>
          </a:p>
        </p:txBody>
      </p:sp>
      <p:pic>
        <p:nvPicPr>
          <p:cNvPr id="11" name="Grafik 10" descr="Lichter an mit einfarbiger Füllung">
            <a:extLst>
              <a:ext uri="{FF2B5EF4-FFF2-40B4-BE49-F238E27FC236}">
                <a16:creationId xmlns:a16="http://schemas.microsoft.com/office/drawing/2014/main" id="{D08EBCDF-37A4-3C6B-204D-EF5D68407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1147" y="194300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755794CE-AF9D-10D8-1985-ECA980EBF85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7. Design Patterns</a:t>
            </a:r>
          </a:p>
        </p:txBody>
      </p:sp>
      <p:pic>
        <p:nvPicPr>
          <p:cNvPr id="22531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7E81750B-164B-80F1-562C-7F98A2415D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sp>
        <p:nvSpPr>
          <p:cNvPr id="22532" name="TextBox 28">
            <a:extLst>
              <a:ext uri="{FF2B5EF4-FFF2-40B4-BE49-F238E27FC236}">
                <a16:creationId xmlns:a16="http://schemas.microsoft.com/office/drawing/2014/main" id="{72443641-9D65-809B-15EC-5DB047F40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19188"/>
            <a:ext cx="103425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latin typeface="Helvetica Neue" panose="02000503000000020004" pitchFamily="50"/>
              </a:rPr>
              <a:t>State Pattern ermöglicht das Verhalten zu ändern, wenn sich der Zustand ändert.</a:t>
            </a:r>
          </a:p>
        </p:txBody>
      </p:sp>
      <p:cxnSp>
        <p:nvCxnSpPr>
          <p:cNvPr id="22533" name="Straight Connector 30">
            <a:extLst>
              <a:ext uri="{FF2B5EF4-FFF2-40B4-BE49-F238E27FC236}">
                <a16:creationId xmlns:a16="http://schemas.microsoft.com/office/drawing/2014/main" id="{55368B89-ACF0-DBF0-189E-AA44E56DAB9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470025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4" name="Straight Arrow Connector 5">
            <a:extLst>
              <a:ext uri="{FF2B5EF4-FFF2-40B4-BE49-F238E27FC236}">
                <a16:creationId xmlns:a16="http://schemas.microsoft.com/office/drawing/2014/main" id="{AEE8AC94-37CA-C577-AB41-9593D1599E91}"/>
              </a:ext>
            </a:extLst>
          </p:cNvPr>
          <p:cNvCxnSpPr>
            <a:cxnSpLocks noChangeShapeType="1"/>
            <a:stCxn id="22535" idx="2"/>
          </p:cNvCxnSpPr>
          <p:nvPr/>
        </p:nvCxnSpPr>
        <p:spPr bwMode="auto">
          <a:xfrm flipH="1">
            <a:off x="3241358" y="3526155"/>
            <a:ext cx="794" cy="402946"/>
          </a:xfrm>
          <a:prstGeom prst="straightConnector1">
            <a:avLst/>
          </a:prstGeom>
          <a:noFill/>
          <a:ln w="19046">
            <a:solidFill>
              <a:srgbClr val="C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2535" name="Picture 4">
            <a:extLst>
              <a:ext uri="{FF2B5EF4-FFF2-40B4-BE49-F238E27FC236}">
                <a16:creationId xmlns:a16="http://schemas.microsoft.com/office/drawing/2014/main" id="{B5B07CCE-E243-1958-E202-CA17E2616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33" y="2641918"/>
            <a:ext cx="3627437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A1DA4098-7999-F037-A76E-A18DB5D41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83" y="2635904"/>
            <a:ext cx="2490787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11">
            <a:extLst>
              <a:ext uri="{FF2B5EF4-FFF2-40B4-BE49-F238E27FC236}">
                <a16:creationId xmlns:a16="http://schemas.microsoft.com/office/drawing/2014/main" id="{553728AE-2CE3-E919-7D18-6E51B52C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037" y="3929101"/>
            <a:ext cx="3316287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8" name="Straight Arrow Connector 18">
            <a:extLst>
              <a:ext uri="{FF2B5EF4-FFF2-40B4-BE49-F238E27FC236}">
                <a16:creationId xmlns:a16="http://schemas.microsoft.com/office/drawing/2014/main" id="{D65834BD-3C9D-B2C4-9FC0-C57ABD264924}"/>
              </a:ext>
            </a:extLst>
          </p:cNvPr>
          <p:cNvCxnSpPr>
            <a:cxnSpLocks noChangeShapeType="1"/>
            <a:stCxn id="22536" idx="1"/>
          </p:cNvCxnSpPr>
          <p:nvPr/>
        </p:nvCxnSpPr>
        <p:spPr bwMode="auto">
          <a:xfrm flipH="1">
            <a:off x="5055870" y="2868473"/>
            <a:ext cx="1509713" cy="0"/>
          </a:xfrm>
          <a:prstGeom prst="straightConnector1">
            <a:avLst/>
          </a:prstGeom>
          <a:noFill/>
          <a:ln w="19046">
            <a:solidFill>
              <a:srgbClr val="C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39" name="TextBox 20">
            <a:extLst>
              <a:ext uri="{FF2B5EF4-FFF2-40B4-BE49-F238E27FC236}">
                <a16:creationId xmlns:a16="http://schemas.microsoft.com/office/drawing/2014/main" id="{34CDFD15-25FF-353B-86AB-844055886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7289" y="3743801"/>
            <a:ext cx="561816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dirty="0">
                <a:latin typeface="Helvetica Neue" panose="02000503000000020004" pitchFamily="50"/>
              </a:rPr>
              <a:t>Basierend auf der Phase, darf man unterschiedliche Aktionen durchführen. Diese Information muss als State gespeichert werden.</a:t>
            </a:r>
          </a:p>
        </p:txBody>
      </p:sp>
      <p:pic>
        <p:nvPicPr>
          <p:cNvPr id="3" name="Grafik 2" descr="Erhobene Hand mit einfarbiger Füllung">
            <a:extLst>
              <a:ext uri="{FF2B5EF4-FFF2-40B4-BE49-F238E27FC236}">
                <a16:creationId xmlns:a16="http://schemas.microsoft.com/office/drawing/2014/main" id="{04E0C725-9AFA-4FBE-4A96-58C681BB9F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53526" y="4317207"/>
            <a:ext cx="914400" cy="914400"/>
          </a:xfrm>
          <a:prstGeom prst="rect">
            <a:avLst/>
          </a:prstGeom>
        </p:spPr>
      </p:pic>
      <p:sp>
        <p:nvSpPr>
          <p:cNvPr id="6" name="TextBox 19">
            <a:extLst>
              <a:ext uri="{FF2B5EF4-FFF2-40B4-BE49-F238E27FC236}">
                <a16:creationId xmlns:a16="http://schemas.microsoft.com/office/drawing/2014/main" id="{5A2830CF-E323-2344-4CCA-E0B431428C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378" y="1593753"/>
            <a:ext cx="89538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b="1" dirty="0">
                <a:latin typeface="Helvetica Neue" panose="02000503000000020004" pitchFamily="50"/>
              </a:rPr>
              <a:t>State Pattern ermöglicht es, die verschiedenen Phasen unseres Spiels zu definieren</a:t>
            </a:r>
          </a:p>
        </p:txBody>
      </p:sp>
      <p:pic>
        <p:nvPicPr>
          <p:cNvPr id="7" name="Grafik 6" descr="Lichter an mit einfarbiger Füllung">
            <a:extLst>
              <a:ext uri="{FF2B5EF4-FFF2-40B4-BE49-F238E27FC236}">
                <a16:creationId xmlns:a16="http://schemas.microsoft.com/office/drawing/2014/main" id="{636178E8-AC8A-D9D7-79F9-CCCD8FF51F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29978" y="1610322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D11C9148-CFC4-54E6-0D4A-53A070D2B2D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7. Design Patterns</a:t>
            </a:r>
          </a:p>
        </p:txBody>
      </p:sp>
      <p:pic>
        <p:nvPicPr>
          <p:cNvPr id="26627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E72E72E0-F9BF-2711-630F-2138C20879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sp>
        <p:nvSpPr>
          <p:cNvPr id="26628" name="TextBox 28">
            <a:extLst>
              <a:ext uri="{FF2B5EF4-FFF2-40B4-BE49-F238E27FC236}">
                <a16:creationId xmlns:a16="http://schemas.microsoft.com/office/drawing/2014/main" id="{F1EFC35A-847C-CF94-2D52-C9F1C55F5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19188"/>
            <a:ext cx="103425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latin typeface="Helvetica Neue" panose="02000503000000020004" pitchFamily="50"/>
              </a:rPr>
              <a:t>Das </a:t>
            </a:r>
            <a:r>
              <a:rPr lang="de-DE" altLang="de-DE" sz="1800" b="1" dirty="0">
                <a:latin typeface="Helvetica Neue" panose="02000503000000020004" pitchFamily="50"/>
              </a:rPr>
              <a:t>Chain </a:t>
            </a:r>
            <a:r>
              <a:rPr lang="de-DE" altLang="de-DE" sz="1800" b="1" dirty="0" err="1">
                <a:latin typeface="Helvetica Neue" panose="02000503000000020004" pitchFamily="50"/>
              </a:rPr>
              <a:t>of</a:t>
            </a:r>
            <a:r>
              <a:rPr lang="de-DE" altLang="de-DE" sz="1800" b="1" dirty="0">
                <a:latin typeface="Helvetica Neue" panose="02000503000000020004" pitchFamily="50"/>
              </a:rPr>
              <a:t> </a:t>
            </a:r>
            <a:r>
              <a:rPr lang="de-DE" altLang="de-DE" sz="1800" b="1" dirty="0" err="1">
                <a:latin typeface="Helvetica Neue" panose="02000503000000020004" pitchFamily="50"/>
              </a:rPr>
              <a:t>Responsibility</a:t>
            </a:r>
            <a:r>
              <a:rPr lang="de-DE" altLang="de-DE" sz="1800" b="1" dirty="0">
                <a:latin typeface="Helvetica Neue" panose="02000503000000020004" pitchFamily="50"/>
              </a:rPr>
              <a:t> Pattern</a:t>
            </a:r>
            <a:r>
              <a:rPr lang="de-DE" altLang="de-DE" sz="1800" dirty="0">
                <a:latin typeface="Helvetica Neue" panose="02000503000000020004" pitchFamily="50"/>
              </a:rPr>
              <a:t>, ermöglicht uns die Verantwortung für eine Aufgabe schrittweise zu delegieren, um dadurch eine geringere logische Komplexität zu erreichen.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de-DE" altLang="de-DE" sz="1800" dirty="0">
              <a:latin typeface="Helvetica Neue" panose="02000503000000020004" pitchFamily="50"/>
            </a:endParaRPr>
          </a:p>
        </p:txBody>
      </p:sp>
      <p:cxnSp>
        <p:nvCxnSpPr>
          <p:cNvPr id="26629" name="Straight Connector 30">
            <a:extLst>
              <a:ext uri="{FF2B5EF4-FFF2-40B4-BE49-F238E27FC236}">
                <a16:creationId xmlns:a16="http://schemas.microsoft.com/office/drawing/2014/main" id="{AF721BCF-3EAD-71D6-1A1D-2533D3FF6E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742939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0" name="Oval 4">
            <a:extLst>
              <a:ext uri="{FF2B5EF4-FFF2-40B4-BE49-F238E27FC236}">
                <a16:creationId xmlns:a16="http://schemas.microsoft.com/office/drawing/2014/main" id="{04883A99-BC54-27D6-DAF5-EF07EF5A5BAF}"/>
              </a:ext>
            </a:extLst>
          </p:cNvPr>
          <p:cNvSpPr>
            <a:spLocks/>
          </p:cNvSpPr>
          <p:nvPr/>
        </p:nvSpPr>
        <p:spPr bwMode="auto">
          <a:xfrm>
            <a:off x="790575" y="3365500"/>
            <a:ext cx="1866900" cy="944563"/>
          </a:xfrm>
          <a:custGeom>
            <a:avLst/>
            <a:gdLst>
              <a:gd name="T0" fmla="*/ 933450 w 1868128"/>
              <a:gd name="T1" fmla="*/ 0 h 943898"/>
              <a:gd name="T2" fmla="*/ 1866900 w 1868128"/>
              <a:gd name="T3" fmla="*/ 472282 h 943898"/>
              <a:gd name="T4" fmla="*/ 933450 w 1868128"/>
              <a:gd name="T5" fmla="*/ 944563 h 943898"/>
              <a:gd name="T6" fmla="*/ 0 w 1868128"/>
              <a:gd name="T7" fmla="*/ 472282 h 943898"/>
              <a:gd name="T8" fmla="*/ 273401 w 1868128"/>
              <a:gd name="T9" fmla="*/ 138328 h 943898"/>
              <a:gd name="T10" fmla="*/ 273401 w 1868128"/>
              <a:gd name="T11" fmla="*/ 806235 h 943898"/>
              <a:gd name="T12" fmla="*/ 1593499 w 1868128"/>
              <a:gd name="T13" fmla="*/ 806235 h 943898"/>
              <a:gd name="T14" fmla="*/ 1593499 w 1868128"/>
              <a:gd name="T15" fmla="*/ 138328 h 943898"/>
              <a:gd name="T16" fmla="*/ 17694720 60000 65536"/>
              <a:gd name="T17" fmla="*/ 0 60000 65536"/>
              <a:gd name="T18" fmla="*/ 5898240 60000 65536"/>
              <a:gd name="T19" fmla="*/ 11796480 60000 65536"/>
              <a:gd name="T20" fmla="*/ 17694720 60000 65536"/>
              <a:gd name="T21" fmla="*/ 5898240 60000 65536"/>
              <a:gd name="T22" fmla="*/ 5898240 60000 65536"/>
              <a:gd name="T23" fmla="*/ 17694720 60000 65536"/>
              <a:gd name="T24" fmla="*/ 273581 w 1868128"/>
              <a:gd name="T25" fmla="*/ 138231 h 943898"/>
              <a:gd name="T26" fmla="*/ 1594547 w 1868128"/>
              <a:gd name="T27" fmla="*/ 805667 h 94389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868128" h="943898">
                <a:moveTo>
                  <a:pt x="0" y="471949"/>
                </a:moveTo>
                <a:lnTo>
                  <a:pt x="0" y="471948"/>
                </a:lnTo>
                <a:cubicBezTo>
                  <a:pt x="0" y="732599"/>
                  <a:pt x="418194" y="943898"/>
                  <a:pt x="934064" y="943898"/>
                </a:cubicBezTo>
                <a:cubicBezTo>
                  <a:pt x="1449933" y="943898"/>
                  <a:pt x="1868128" y="732599"/>
                  <a:pt x="1868128" y="471949"/>
                </a:cubicBezTo>
                <a:cubicBezTo>
                  <a:pt x="1868128" y="211298"/>
                  <a:pt x="1449933" y="0"/>
                  <a:pt x="934064" y="0"/>
                </a:cubicBezTo>
                <a:cubicBezTo>
                  <a:pt x="418194" y="-1"/>
                  <a:pt x="0" y="211298"/>
                  <a:pt x="0" y="471948"/>
                </a:cubicBezTo>
                <a:lnTo>
                  <a:pt x="0" y="471949"/>
                </a:lnTo>
                <a:close/>
              </a:path>
            </a:pathLst>
          </a:custGeom>
          <a:solidFill>
            <a:srgbClr val="C00000"/>
          </a:solidFill>
          <a:ln w="19046">
            <a:noFill/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solidFill>
                  <a:srgbClr val="FFFFFF"/>
                </a:solidFill>
                <a:latin typeface="Helvetica Neue" panose="02000503000000020004" pitchFamily="50"/>
              </a:rPr>
              <a:t>plant 1 0</a:t>
            </a:r>
          </a:p>
        </p:txBody>
      </p:sp>
      <p:cxnSp>
        <p:nvCxnSpPr>
          <p:cNvPr id="26631" name="Straight Arrow Connector 6">
            <a:extLst>
              <a:ext uri="{FF2B5EF4-FFF2-40B4-BE49-F238E27FC236}">
                <a16:creationId xmlns:a16="http://schemas.microsoft.com/office/drawing/2014/main" id="{DEEB248B-DDD5-AE1A-BFDC-31C338552B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23950" y="2832100"/>
            <a:ext cx="806450" cy="8255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2" name="Straight Arrow Connector 7">
            <a:extLst>
              <a:ext uri="{FF2B5EF4-FFF2-40B4-BE49-F238E27FC236}">
                <a16:creationId xmlns:a16="http://schemas.microsoft.com/office/drawing/2014/main" id="{696B53D7-4B81-EF0E-715E-B8EE07AEB93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101850" y="2832100"/>
            <a:ext cx="623888" cy="8255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3" name="TextBox 10">
            <a:extLst>
              <a:ext uri="{FF2B5EF4-FFF2-40B4-BE49-F238E27FC236}">
                <a16:creationId xmlns:a16="http://schemas.microsoft.com/office/drawing/2014/main" id="{DBADCEDE-E546-1259-360A-C929974E4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" y="2462213"/>
            <a:ext cx="1524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 err="1">
                <a:latin typeface="Helvetica Neue" panose="02000503000000020004" pitchFamily="50"/>
              </a:rPr>
              <a:t>playerIndex</a:t>
            </a:r>
            <a:endParaRPr lang="de-DE" altLang="de-DE" sz="1800" dirty="0">
              <a:latin typeface="Helvetica Neue" panose="02000503000000020004" pitchFamily="50"/>
            </a:endParaRPr>
          </a:p>
        </p:txBody>
      </p:sp>
      <p:sp>
        <p:nvSpPr>
          <p:cNvPr id="26634" name="TextBox 13">
            <a:extLst>
              <a:ext uri="{FF2B5EF4-FFF2-40B4-BE49-F238E27FC236}">
                <a16:creationId xmlns:a16="http://schemas.microsoft.com/office/drawing/2014/main" id="{0301839D-A7B0-656D-3A46-CEF0CA240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0400" y="2489200"/>
            <a:ext cx="1747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 err="1">
                <a:latin typeface="Helvetica Neue" panose="02000503000000020004" pitchFamily="50"/>
              </a:rPr>
              <a:t>beanFieldIndex</a:t>
            </a:r>
            <a:endParaRPr lang="de-DE" altLang="de-DE" sz="1800" dirty="0">
              <a:latin typeface="Helvetica Neue" panose="02000503000000020004" pitchFamily="50"/>
            </a:endParaRPr>
          </a:p>
        </p:txBody>
      </p:sp>
      <p:sp>
        <p:nvSpPr>
          <p:cNvPr id="26635" name="TextBox 15">
            <a:extLst>
              <a:ext uri="{FF2B5EF4-FFF2-40B4-BE49-F238E27FC236}">
                <a16:creationId xmlns:a16="http://schemas.microsoft.com/office/drawing/2014/main" id="{B7343221-5507-48BC-8DB5-391435E73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7009" y="5067726"/>
            <a:ext cx="35036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2400" dirty="0">
                <a:latin typeface="Helvetica Neue" panose="02000503000000020004" pitchFamily="50"/>
              </a:rPr>
              <a:t>Handkarte wir auf ein </a:t>
            </a:r>
            <a:r>
              <a:rPr lang="de-DE" altLang="de-DE" sz="2400" dirty="0" err="1">
                <a:latin typeface="Helvetica Neue" panose="02000503000000020004" pitchFamily="50"/>
              </a:rPr>
              <a:t>BeanField</a:t>
            </a:r>
            <a:r>
              <a:rPr lang="de-DE" altLang="de-DE" sz="2400" dirty="0">
                <a:latin typeface="Helvetica Neue" panose="02000503000000020004" pitchFamily="50"/>
              </a:rPr>
              <a:t> gepflanzt</a:t>
            </a:r>
          </a:p>
        </p:txBody>
      </p:sp>
      <p:pic>
        <p:nvPicPr>
          <p:cNvPr id="26636" name="Picture 18">
            <a:extLst>
              <a:ext uri="{FF2B5EF4-FFF2-40B4-BE49-F238E27FC236}">
                <a16:creationId xmlns:a16="http://schemas.microsoft.com/office/drawing/2014/main" id="{6A7125FA-7471-BCA4-2626-A82776B50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573588"/>
            <a:ext cx="3036888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7" name="Rectangle 19">
            <a:extLst>
              <a:ext uri="{FF2B5EF4-FFF2-40B4-BE49-F238E27FC236}">
                <a16:creationId xmlns:a16="http://schemas.microsoft.com/office/drawing/2014/main" id="{63531A2F-7B45-4448-E231-06E6872E3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463" y="5888038"/>
            <a:ext cx="274637" cy="454025"/>
          </a:xfrm>
          <a:prstGeom prst="rect">
            <a:avLst/>
          </a:prstGeom>
          <a:noFill/>
          <a:ln w="19046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de-DE" altLang="de-DE" sz="1800">
              <a:solidFill>
                <a:srgbClr val="FFFFFF"/>
              </a:solidFill>
              <a:latin typeface="Helvetica Neue" panose="02000503000000020004" pitchFamily="50"/>
            </a:endParaRPr>
          </a:p>
        </p:txBody>
      </p:sp>
      <p:sp>
        <p:nvSpPr>
          <p:cNvPr id="26638" name="Rectangle 20">
            <a:extLst>
              <a:ext uri="{FF2B5EF4-FFF2-40B4-BE49-F238E27FC236}">
                <a16:creationId xmlns:a16="http://schemas.microsoft.com/office/drawing/2014/main" id="{3C0B9A33-BD2E-9B89-FF66-262CCF2FB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25" y="5029200"/>
            <a:ext cx="274638" cy="454025"/>
          </a:xfrm>
          <a:prstGeom prst="rect">
            <a:avLst/>
          </a:prstGeom>
          <a:noFill/>
          <a:ln w="19046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de-DE" altLang="de-DE" sz="1800">
              <a:solidFill>
                <a:srgbClr val="FFFFFF"/>
              </a:solidFill>
              <a:latin typeface="Helvetica Neue" panose="02000503000000020004" pitchFamily="50"/>
            </a:endParaRPr>
          </a:p>
        </p:txBody>
      </p:sp>
      <p:cxnSp>
        <p:nvCxnSpPr>
          <p:cNvPr id="26639" name="Straight Arrow Connector 22">
            <a:extLst>
              <a:ext uri="{FF2B5EF4-FFF2-40B4-BE49-F238E27FC236}">
                <a16:creationId xmlns:a16="http://schemas.microsoft.com/office/drawing/2014/main" id="{0B867908-AF1B-EC33-8486-25DBC594C140}"/>
              </a:ext>
            </a:extLst>
          </p:cNvPr>
          <p:cNvCxnSpPr>
            <a:cxnSpLocks noChangeShapeType="1"/>
            <a:stCxn id="26630" idx="1"/>
          </p:cNvCxnSpPr>
          <p:nvPr/>
        </p:nvCxnSpPr>
        <p:spPr bwMode="auto">
          <a:xfrm>
            <a:off x="2657475" y="3836988"/>
            <a:ext cx="919163" cy="0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40" name="Oval 23">
            <a:extLst>
              <a:ext uri="{FF2B5EF4-FFF2-40B4-BE49-F238E27FC236}">
                <a16:creationId xmlns:a16="http://schemas.microsoft.com/office/drawing/2014/main" id="{2F1E5F41-F976-7AE2-F50A-CAD564207FFC}"/>
              </a:ext>
            </a:extLst>
          </p:cNvPr>
          <p:cNvSpPr>
            <a:spLocks/>
          </p:cNvSpPr>
          <p:nvPr/>
        </p:nvSpPr>
        <p:spPr bwMode="auto">
          <a:xfrm>
            <a:off x="3576638" y="3365500"/>
            <a:ext cx="1866900" cy="944563"/>
          </a:xfrm>
          <a:custGeom>
            <a:avLst/>
            <a:gdLst>
              <a:gd name="T0" fmla="*/ 933450 w 1868128"/>
              <a:gd name="T1" fmla="*/ 0 h 943898"/>
              <a:gd name="T2" fmla="*/ 1866900 w 1868128"/>
              <a:gd name="T3" fmla="*/ 472282 h 943898"/>
              <a:gd name="T4" fmla="*/ 933450 w 1868128"/>
              <a:gd name="T5" fmla="*/ 944563 h 943898"/>
              <a:gd name="T6" fmla="*/ 0 w 1868128"/>
              <a:gd name="T7" fmla="*/ 472282 h 943898"/>
              <a:gd name="T8" fmla="*/ 273401 w 1868128"/>
              <a:gd name="T9" fmla="*/ 138328 h 943898"/>
              <a:gd name="T10" fmla="*/ 273401 w 1868128"/>
              <a:gd name="T11" fmla="*/ 806235 h 943898"/>
              <a:gd name="T12" fmla="*/ 1593499 w 1868128"/>
              <a:gd name="T13" fmla="*/ 806235 h 943898"/>
              <a:gd name="T14" fmla="*/ 1593499 w 1868128"/>
              <a:gd name="T15" fmla="*/ 138328 h 943898"/>
              <a:gd name="T16" fmla="*/ 17694720 60000 65536"/>
              <a:gd name="T17" fmla="*/ 0 60000 65536"/>
              <a:gd name="T18" fmla="*/ 5898240 60000 65536"/>
              <a:gd name="T19" fmla="*/ 11796480 60000 65536"/>
              <a:gd name="T20" fmla="*/ 17694720 60000 65536"/>
              <a:gd name="T21" fmla="*/ 5898240 60000 65536"/>
              <a:gd name="T22" fmla="*/ 5898240 60000 65536"/>
              <a:gd name="T23" fmla="*/ 17694720 60000 65536"/>
              <a:gd name="T24" fmla="*/ 273581 w 1868128"/>
              <a:gd name="T25" fmla="*/ 138231 h 943898"/>
              <a:gd name="T26" fmla="*/ 1594547 w 1868128"/>
              <a:gd name="T27" fmla="*/ 805667 h 94389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868128" h="943898">
                <a:moveTo>
                  <a:pt x="0" y="471949"/>
                </a:moveTo>
                <a:lnTo>
                  <a:pt x="0" y="471948"/>
                </a:lnTo>
                <a:cubicBezTo>
                  <a:pt x="0" y="732599"/>
                  <a:pt x="418194" y="943898"/>
                  <a:pt x="934064" y="943898"/>
                </a:cubicBezTo>
                <a:cubicBezTo>
                  <a:pt x="1449933" y="943898"/>
                  <a:pt x="1868128" y="732599"/>
                  <a:pt x="1868128" y="471949"/>
                </a:cubicBezTo>
                <a:cubicBezTo>
                  <a:pt x="1868128" y="211298"/>
                  <a:pt x="1449933" y="0"/>
                  <a:pt x="934064" y="0"/>
                </a:cubicBezTo>
                <a:cubicBezTo>
                  <a:pt x="418194" y="-1"/>
                  <a:pt x="0" y="211298"/>
                  <a:pt x="0" y="471948"/>
                </a:cubicBezTo>
                <a:lnTo>
                  <a:pt x="0" y="471949"/>
                </a:lnTo>
                <a:close/>
              </a:path>
            </a:pathLst>
          </a:custGeom>
          <a:solidFill>
            <a:srgbClr val="C00000"/>
          </a:solidFill>
          <a:ln w="19046">
            <a:noFill/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>
                <a:solidFill>
                  <a:srgbClr val="FFFFFF"/>
                </a:solidFill>
                <a:latin typeface="Helvetica Neue" panose="02000503000000020004" pitchFamily="50"/>
              </a:rPr>
              <a:t>Handler</a:t>
            </a:r>
          </a:p>
        </p:txBody>
      </p:sp>
      <p:cxnSp>
        <p:nvCxnSpPr>
          <p:cNvPr id="26641" name="Straight Arrow Connector 41">
            <a:extLst>
              <a:ext uri="{FF2B5EF4-FFF2-40B4-BE49-F238E27FC236}">
                <a16:creationId xmlns:a16="http://schemas.microsoft.com/office/drawing/2014/main" id="{C01F7A57-C734-5B2E-47D3-A9CD9196514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43538" y="3836988"/>
            <a:ext cx="919162" cy="0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42" name="TextBox 42">
            <a:extLst>
              <a:ext uri="{FF2B5EF4-FFF2-40B4-BE49-F238E27FC236}">
                <a16:creationId xmlns:a16="http://schemas.microsoft.com/office/drawing/2014/main" id="{3E99C21D-488C-5784-3321-EEEAE6160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750" y="3514725"/>
            <a:ext cx="1136167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b="1" dirty="0" err="1">
                <a:latin typeface="Helvetica Neue" panose="02000503000000020004" pitchFamily="50"/>
              </a:rPr>
              <a:t>Success</a:t>
            </a:r>
            <a:r>
              <a:rPr lang="de-DE" altLang="de-DE" sz="1800" dirty="0">
                <a:latin typeface="Helvetica Neue" panose="02000503000000020004" pitchFamily="50"/>
              </a:rPr>
              <a:t> </a:t>
            </a:r>
            <a:r>
              <a:rPr lang="de-DE" altLang="de-DE" sz="1800" b="1" dirty="0">
                <a:latin typeface="Helvetica Neue" panose="02000503000000020004" pitchFamily="50"/>
              </a:rPr>
              <a:t>oder Error</a:t>
            </a:r>
          </a:p>
        </p:txBody>
      </p:sp>
      <p:pic>
        <p:nvPicPr>
          <p:cNvPr id="3" name="Grafik 2" descr="Warnung mit einfarbiger Füllung">
            <a:extLst>
              <a:ext uri="{FF2B5EF4-FFF2-40B4-BE49-F238E27FC236}">
                <a16:creationId xmlns:a16="http://schemas.microsoft.com/office/drawing/2014/main" id="{59DD4FBB-5737-E8A1-CA88-0EDF6509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6791" y="2738210"/>
            <a:ext cx="914400" cy="914400"/>
          </a:xfrm>
          <a:prstGeom prst="rect">
            <a:avLst/>
          </a:prstGeom>
        </p:spPr>
      </p:pic>
      <p:sp>
        <p:nvSpPr>
          <p:cNvPr id="4" name="TextBox 19">
            <a:extLst>
              <a:ext uri="{FF2B5EF4-FFF2-40B4-BE49-F238E27FC236}">
                <a16:creationId xmlns:a16="http://schemas.microsoft.com/office/drawing/2014/main" id="{94A0C8C9-7A05-3D06-6457-0CAF84145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8444" y="3548652"/>
            <a:ext cx="3325019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b="1" dirty="0">
                <a:latin typeface="Helvetica Neue" panose="02000503000000020004" pitchFamily="50"/>
              </a:rPr>
              <a:t>Das Chain Pattern ermöglicht uns die Spielfehler unserer Nutzer abzufangen</a:t>
            </a:r>
          </a:p>
        </p:txBody>
      </p:sp>
      <p:pic>
        <p:nvPicPr>
          <p:cNvPr id="5" name="Grafik 6" descr="Lichter an mit einfarbiger Füllung">
            <a:extLst>
              <a:ext uri="{FF2B5EF4-FFF2-40B4-BE49-F238E27FC236}">
                <a16:creationId xmlns:a16="http://schemas.microsoft.com/office/drawing/2014/main" id="{A8C83A91-9CD9-277F-6205-7FE15B3AD9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33753" y="2636345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A8E4E8E1-EBB2-C56B-EEBB-2A50AE9CC70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7. Design Patterns</a:t>
            </a:r>
          </a:p>
        </p:txBody>
      </p:sp>
      <p:pic>
        <p:nvPicPr>
          <p:cNvPr id="30723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243BB505-EB7B-3710-F9D0-D96BEF3F4F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cxnSp>
        <p:nvCxnSpPr>
          <p:cNvPr id="30725" name="Straight Connector 30">
            <a:extLst>
              <a:ext uri="{FF2B5EF4-FFF2-40B4-BE49-F238E27FC236}">
                <a16:creationId xmlns:a16="http://schemas.microsoft.com/office/drawing/2014/main" id="{63488E56-60BC-7D70-1B47-C8830EA3BA3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470025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26" name="Oval 4">
            <a:extLst>
              <a:ext uri="{FF2B5EF4-FFF2-40B4-BE49-F238E27FC236}">
                <a16:creationId xmlns:a16="http://schemas.microsoft.com/office/drawing/2014/main" id="{D7F7729E-EF69-B741-C992-2F83A68148E9}"/>
              </a:ext>
            </a:extLst>
          </p:cNvPr>
          <p:cNvSpPr>
            <a:spLocks/>
          </p:cNvSpPr>
          <p:nvPr/>
        </p:nvSpPr>
        <p:spPr bwMode="auto">
          <a:xfrm>
            <a:off x="642938" y="2960688"/>
            <a:ext cx="1851025" cy="936625"/>
          </a:xfrm>
          <a:custGeom>
            <a:avLst/>
            <a:gdLst>
              <a:gd name="T0" fmla="*/ 925513 w 1850901"/>
              <a:gd name="T1" fmla="*/ 0 h 935193"/>
              <a:gd name="T2" fmla="*/ 1851025 w 1850901"/>
              <a:gd name="T3" fmla="*/ 468313 h 935193"/>
              <a:gd name="T4" fmla="*/ 925513 w 1850901"/>
              <a:gd name="T5" fmla="*/ 936625 h 935193"/>
              <a:gd name="T6" fmla="*/ 0 w 1850901"/>
              <a:gd name="T7" fmla="*/ 468313 h 935193"/>
              <a:gd name="T8" fmla="*/ 271076 w 1850901"/>
              <a:gd name="T9" fmla="*/ 137166 h 935193"/>
              <a:gd name="T10" fmla="*/ 271076 w 1850901"/>
              <a:gd name="T11" fmla="*/ 799459 h 935193"/>
              <a:gd name="T12" fmla="*/ 1579949 w 1850901"/>
              <a:gd name="T13" fmla="*/ 799459 h 935193"/>
              <a:gd name="T14" fmla="*/ 1579949 w 1850901"/>
              <a:gd name="T15" fmla="*/ 137166 h 935193"/>
              <a:gd name="T16" fmla="*/ 17694720 60000 65536"/>
              <a:gd name="T17" fmla="*/ 0 60000 65536"/>
              <a:gd name="T18" fmla="*/ 5898240 60000 65536"/>
              <a:gd name="T19" fmla="*/ 11796480 60000 65536"/>
              <a:gd name="T20" fmla="*/ 17694720 60000 65536"/>
              <a:gd name="T21" fmla="*/ 5898240 60000 65536"/>
              <a:gd name="T22" fmla="*/ 5898240 60000 65536"/>
              <a:gd name="T23" fmla="*/ 17694720 60000 65536"/>
              <a:gd name="T24" fmla="*/ 271058 w 1850901"/>
              <a:gd name="T25" fmla="*/ 136956 h 935193"/>
              <a:gd name="T26" fmla="*/ 1579843 w 1850901"/>
              <a:gd name="T27" fmla="*/ 798237 h 93519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850901" h="935193">
                <a:moveTo>
                  <a:pt x="0" y="467596"/>
                </a:moveTo>
                <a:lnTo>
                  <a:pt x="0" y="467595"/>
                </a:lnTo>
                <a:cubicBezTo>
                  <a:pt x="0" y="725842"/>
                  <a:pt x="414338" y="935192"/>
                  <a:pt x="925451" y="935192"/>
                </a:cubicBezTo>
                <a:cubicBezTo>
                  <a:pt x="1436563" y="935192"/>
                  <a:pt x="1850902" y="725842"/>
                  <a:pt x="1850902" y="467596"/>
                </a:cubicBezTo>
                <a:cubicBezTo>
                  <a:pt x="1850902" y="209349"/>
                  <a:pt x="1436563" y="0"/>
                  <a:pt x="925451" y="0"/>
                </a:cubicBezTo>
                <a:cubicBezTo>
                  <a:pt x="414338" y="-1"/>
                  <a:pt x="0" y="209349"/>
                  <a:pt x="0" y="467595"/>
                </a:cubicBezTo>
                <a:lnTo>
                  <a:pt x="0" y="467596"/>
                </a:lnTo>
                <a:close/>
              </a:path>
            </a:pathLst>
          </a:custGeom>
          <a:solidFill>
            <a:srgbClr val="C00000"/>
          </a:solidFill>
          <a:ln w="19046">
            <a:noFill/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600" dirty="0">
                <a:solidFill>
                  <a:srgbClr val="FFFFFF"/>
                </a:solidFill>
                <a:latin typeface="Helvetica Neue" panose="02000503000000020004" pitchFamily="50"/>
              </a:rPr>
              <a:t>plant 1 0</a:t>
            </a:r>
          </a:p>
        </p:txBody>
      </p:sp>
      <p:cxnSp>
        <p:nvCxnSpPr>
          <p:cNvPr id="30727" name="Straight Arrow Connector 22">
            <a:extLst>
              <a:ext uri="{FF2B5EF4-FFF2-40B4-BE49-F238E27FC236}">
                <a16:creationId xmlns:a16="http://schemas.microsoft.com/office/drawing/2014/main" id="{CAFBEB46-A4D5-61E6-8BFE-E97375AA5E3E}"/>
              </a:ext>
            </a:extLst>
          </p:cNvPr>
          <p:cNvCxnSpPr>
            <a:cxnSpLocks noChangeShapeType="1"/>
            <a:stCxn id="30726" idx="1"/>
            <a:endCxn id="30728" idx="3"/>
          </p:cNvCxnSpPr>
          <p:nvPr/>
        </p:nvCxnSpPr>
        <p:spPr bwMode="auto">
          <a:xfrm>
            <a:off x="2493963" y="3429000"/>
            <a:ext cx="849312" cy="12700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28" name="Oval 23">
            <a:extLst>
              <a:ext uri="{FF2B5EF4-FFF2-40B4-BE49-F238E27FC236}">
                <a16:creationId xmlns:a16="http://schemas.microsoft.com/office/drawing/2014/main" id="{4C644E3F-CA87-5395-22BF-A51F3F7548C4}"/>
              </a:ext>
            </a:extLst>
          </p:cNvPr>
          <p:cNvSpPr>
            <a:spLocks/>
          </p:cNvSpPr>
          <p:nvPr/>
        </p:nvSpPr>
        <p:spPr bwMode="auto">
          <a:xfrm>
            <a:off x="3343275" y="2974975"/>
            <a:ext cx="1851025" cy="935038"/>
          </a:xfrm>
          <a:custGeom>
            <a:avLst/>
            <a:gdLst>
              <a:gd name="T0" fmla="*/ 925513 w 1850901"/>
              <a:gd name="T1" fmla="*/ 0 h 935193"/>
              <a:gd name="T2" fmla="*/ 1851025 w 1850901"/>
              <a:gd name="T3" fmla="*/ 467519 h 935193"/>
              <a:gd name="T4" fmla="*/ 925513 w 1850901"/>
              <a:gd name="T5" fmla="*/ 935038 h 935193"/>
              <a:gd name="T6" fmla="*/ 0 w 1850901"/>
              <a:gd name="T7" fmla="*/ 467519 h 935193"/>
              <a:gd name="T8" fmla="*/ 271076 w 1850901"/>
              <a:gd name="T9" fmla="*/ 136933 h 935193"/>
              <a:gd name="T10" fmla="*/ 271076 w 1850901"/>
              <a:gd name="T11" fmla="*/ 798105 h 935193"/>
              <a:gd name="T12" fmla="*/ 1579949 w 1850901"/>
              <a:gd name="T13" fmla="*/ 798105 h 935193"/>
              <a:gd name="T14" fmla="*/ 1579949 w 1850901"/>
              <a:gd name="T15" fmla="*/ 136933 h 935193"/>
              <a:gd name="T16" fmla="*/ 17694720 60000 65536"/>
              <a:gd name="T17" fmla="*/ 0 60000 65536"/>
              <a:gd name="T18" fmla="*/ 5898240 60000 65536"/>
              <a:gd name="T19" fmla="*/ 11796480 60000 65536"/>
              <a:gd name="T20" fmla="*/ 17694720 60000 65536"/>
              <a:gd name="T21" fmla="*/ 5898240 60000 65536"/>
              <a:gd name="T22" fmla="*/ 5898240 60000 65536"/>
              <a:gd name="T23" fmla="*/ 17694720 60000 65536"/>
              <a:gd name="T24" fmla="*/ 271058 w 1850901"/>
              <a:gd name="T25" fmla="*/ 136956 h 935193"/>
              <a:gd name="T26" fmla="*/ 1579843 w 1850901"/>
              <a:gd name="T27" fmla="*/ 798237 h 93519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850901" h="935193">
                <a:moveTo>
                  <a:pt x="0" y="467596"/>
                </a:moveTo>
                <a:lnTo>
                  <a:pt x="0" y="467595"/>
                </a:lnTo>
                <a:cubicBezTo>
                  <a:pt x="0" y="725842"/>
                  <a:pt x="414338" y="935192"/>
                  <a:pt x="925451" y="935192"/>
                </a:cubicBezTo>
                <a:cubicBezTo>
                  <a:pt x="1436563" y="935192"/>
                  <a:pt x="1850902" y="725842"/>
                  <a:pt x="1850902" y="467596"/>
                </a:cubicBezTo>
                <a:cubicBezTo>
                  <a:pt x="1850902" y="209349"/>
                  <a:pt x="1436563" y="0"/>
                  <a:pt x="925451" y="0"/>
                </a:cubicBezTo>
                <a:cubicBezTo>
                  <a:pt x="414338" y="-1"/>
                  <a:pt x="0" y="209349"/>
                  <a:pt x="0" y="467595"/>
                </a:cubicBezTo>
                <a:lnTo>
                  <a:pt x="0" y="467596"/>
                </a:lnTo>
                <a:close/>
              </a:path>
            </a:pathLst>
          </a:custGeom>
          <a:solidFill>
            <a:srgbClr val="C00000"/>
          </a:solidFill>
          <a:ln w="19046">
            <a:noFill/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600" dirty="0">
                <a:solidFill>
                  <a:srgbClr val="FFFFFF"/>
                </a:solidFill>
                <a:latin typeface="Helvetica Neue" panose="02000503000000020004" pitchFamily="50"/>
              </a:rPr>
              <a:t>Method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600" dirty="0">
                <a:solidFill>
                  <a:srgbClr val="FFFFFF"/>
                </a:solidFill>
                <a:latin typeface="Helvetica Neue" panose="02000503000000020004" pitchFamily="50"/>
              </a:rPr>
              <a:t>Handler</a:t>
            </a:r>
          </a:p>
        </p:txBody>
      </p:sp>
      <p:sp>
        <p:nvSpPr>
          <p:cNvPr id="30729" name="Oval 25">
            <a:extLst>
              <a:ext uri="{FF2B5EF4-FFF2-40B4-BE49-F238E27FC236}">
                <a16:creationId xmlns:a16="http://schemas.microsoft.com/office/drawing/2014/main" id="{E3E402DA-B6E4-2097-B01E-ADC0E4555E1B}"/>
              </a:ext>
            </a:extLst>
          </p:cNvPr>
          <p:cNvSpPr>
            <a:spLocks/>
          </p:cNvSpPr>
          <p:nvPr/>
        </p:nvSpPr>
        <p:spPr bwMode="auto">
          <a:xfrm>
            <a:off x="5630863" y="2974975"/>
            <a:ext cx="1920875" cy="935038"/>
          </a:xfrm>
          <a:custGeom>
            <a:avLst/>
            <a:gdLst>
              <a:gd name="T0" fmla="*/ 960438 w 1920386"/>
              <a:gd name="T1" fmla="*/ 0 h 935193"/>
              <a:gd name="T2" fmla="*/ 1920875 w 1920386"/>
              <a:gd name="T3" fmla="*/ 467519 h 935193"/>
              <a:gd name="T4" fmla="*/ 960438 w 1920386"/>
              <a:gd name="T5" fmla="*/ 935038 h 935193"/>
              <a:gd name="T6" fmla="*/ 0 w 1920386"/>
              <a:gd name="T7" fmla="*/ 467519 h 935193"/>
              <a:gd name="T8" fmla="*/ 281306 w 1920386"/>
              <a:gd name="T9" fmla="*/ 136933 h 935193"/>
              <a:gd name="T10" fmla="*/ 281306 w 1920386"/>
              <a:gd name="T11" fmla="*/ 798105 h 935193"/>
              <a:gd name="T12" fmla="*/ 1639569 w 1920386"/>
              <a:gd name="T13" fmla="*/ 798105 h 935193"/>
              <a:gd name="T14" fmla="*/ 1639569 w 1920386"/>
              <a:gd name="T15" fmla="*/ 136933 h 935193"/>
              <a:gd name="T16" fmla="*/ 17694720 60000 65536"/>
              <a:gd name="T17" fmla="*/ 0 60000 65536"/>
              <a:gd name="T18" fmla="*/ 5898240 60000 65536"/>
              <a:gd name="T19" fmla="*/ 11796480 60000 65536"/>
              <a:gd name="T20" fmla="*/ 17694720 60000 65536"/>
              <a:gd name="T21" fmla="*/ 5898240 60000 65536"/>
              <a:gd name="T22" fmla="*/ 5898240 60000 65536"/>
              <a:gd name="T23" fmla="*/ 17694720 60000 65536"/>
              <a:gd name="T24" fmla="*/ 281234 w 1920386"/>
              <a:gd name="T25" fmla="*/ 136956 h 935193"/>
              <a:gd name="T26" fmla="*/ 1639152 w 1920386"/>
              <a:gd name="T27" fmla="*/ 798237 h 93519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920386" h="935193">
                <a:moveTo>
                  <a:pt x="0" y="467596"/>
                </a:moveTo>
                <a:lnTo>
                  <a:pt x="0" y="467595"/>
                </a:lnTo>
                <a:cubicBezTo>
                  <a:pt x="0" y="725842"/>
                  <a:pt x="429893" y="935192"/>
                  <a:pt x="960193" y="935192"/>
                </a:cubicBezTo>
                <a:cubicBezTo>
                  <a:pt x="1490492" y="935192"/>
                  <a:pt x="1920386" y="725842"/>
                  <a:pt x="1920386" y="467596"/>
                </a:cubicBezTo>
                <a:cubicBezTo>
                  <a:pt x="1920386" y="209349"/>
                  <a:pt x="1490492" y="0"/>
                  <a:pt x="960193" y="0"/>
                </a:cubicBezTo>
                <a:cubicBezTo>
                  <a:pt x="429893" y="-1"/>
                  <a:pt x="0" y="209349"/>
                  <a:pt x="0" y="467595"/>
                </a:cubicBezTo>
                <a:lnTo>
                  <a:pt x="0" y="467596"/>
                </a:lnTo>
                <a:close/>
              </a:path>
            </a:pathLst>
          </a:custGeom>
          <a:solidFill>
            <a:srgbClr val="C00000"/>
          </a:solidFill>
          <a:ln w="19046">
            <a:noFill/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600" dirty="0" err="1">
                <a:solidFill>
                  <a:srgbClr val="FFFFFF"/>
                </a:solidFill>
                <a:latin typeface="Helvetica Neue" panose="02000503000000020004" pitchFamily="50"/>
              </a:rPr>
              <a:t>PlayerIndex</a:t>
            </a:r>
            <a:endParaRPr lang="de-DE" altLang="de-DE" sz="1600" dirty="0">
              <a:solidFill>
                <a:srgbClr val="FFFFFF"/>
              </a:solidFill>
              <a:latin typeface="Helvetica Neue" panose="02000503000000020004" pitchFamily="5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600" dirty="0">
                <a:solidFill>
                  <a:srgbClr val="FFFFFF"/>
                </a:solidFill>
                <a:latin typeface="Helvetica Neue" panose="02000503000000020004" pitchFamily="50"/>
              </a:rPr>
              <a:t>Handler</a:t>
            </a:r>
          </a:p>
        </p:txBody>
      </p:sp>
      <p:sp>
        <p:nvSpPr>
          <p:cNvPr id="30730" name="Oval 29">
            <a:extLst>
              <a:ext uri="{FF2B5EF4-FFF2-40B4-BE49-F238E27FC236}">
                <a16:creationId xmlns:a16="http://schemas.microsoft.com/office/drawing/2014/main" id="{0D42DF36-5225-E3F9-8499-D680ACF88AED}"/>
              </a:ext>
            </a:extLst>
          </p:cNvPr>
          <p:cNvSpPr>
            <a:spLocks/>
          </p:cNvSpPr>
          <p:nvPr/>
        </p:nvSpPr>
        <p:spPr bwMode="auto">
          <a:xfrm>
            <a:off x="8035925" y="2974975"/>
            <a:ext cx="2122488" cy="935038"/>
          </a:xfrm>
          <a:custGeom>
            <a:avLst/>
            <a:gdLst>
              <a:gd name="T0" fmla="*/ 1061245 w 2121481"/>
              <a:gd name="T1" fmla="*/ 0 h 935193"/>
              <a:gd name="T2" fmla="*/ 2122488 w 2121481"/>
              <a:gd name="T3" fmla="*/ 467519 h 935193"/>
              <a:gd name="T4" fmla="*/ 1061245 w 2121481"/>
              <a:gd name="T5" fmla="*/ 935038 h 935193"/>
              <a:gd name="T6" fmla="*/ 0 w 2121481"/>
              <a:gd name="T7" fmla="*/ 467519 h 935193"/>
              <a:gd name="T8" fmla="*/ 310831 w 2121481"/>
              <a:gd name="T9" fmla="*/ 136933 h 935193"/>
              <a:gd name="T10" fmla="*/ 310831 w 2121481"/>
              <a:gd name="T11" fmla="*/ 798105 h 935193"/>
              <a:gd name="T12" fmla="*/ 1811657 w 2121481"/>
              <a:gd name="T13" fmla="*/ 798105 h 935193"/>
              <a:gd name="T14" fmla="*/ 1811657 w 2121481"/>
              <a:gd name="T15" fmla="*/ 136933 h 935193"/>
              <a:gd name="T16" fmla="*/ 17694720 60000 65536"/>
              <a:gd name="T17" fmla="*/ 0 60000 65536"/>
              <a:gd name="T18" fmla="*/ 5898240 60000 65536"/>
              <a:gd name="T19" fmla="*/ 11796480 60000 65536"/>
              <a:gd name="T20" fmla="*/ 17694720 60000 65536"/>
              <a:gd name="T21" fmla="*/ 5898240 60000 65536"/>
              <a:gd name="T22" fmla="*/ 5898240 60000 65536"/>
              <a:gd name="T23" fmla="*/ 17694720 60000 65536"/>
              <a:gd name="T24" fmla="*/ 310684 w 2121481"/>
              <a:gd name="T25" fmla="*/ 136956 h 935193"/>
              <a:gd name="T26" fmla="*/ 1810797 w 2121481"/>
              <a:gd name="T27" fmla="*/ 798237 h 93519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21481" h="935193">
                <a:moveTo>
                  <a:pt x="0" y="467596"/>
                </a:moveTo>
                <a:lnTo>
                  <a:pt x="0" y="467595"/>
                </a:lnTo>
                <a:cubicBezTo>
                  <a:pt x="0" y="725842"/>
                  <a:pt x="474909" y="935192"/>
                  <a:pt x="1060741" y="935192"/>
                </a:cubicBezTo>
                <a:cubicBezTo>
                  <a:pt x="1646572" y="935192"/>
                  <a:pt x="2121482" y="725842"/>
                  <a:pt x="2121482" y="467596"/>
                </a:cubicBezTo>
                <a:cubicBezTo>
                  <a:pt x="2121482" y="209349"/>
                  <a:pt x="1646572" y="0"/>
                  <a:pt x="1060741" y="0"/>
                </a:cubicBezTo>
                <a:cubicBezTo>
                  <a:pt x="474909" y="-1"/>
                  <a:pt x="0" y="209349"/>
                  <a:pt x="0" y="467595"/>
                </a:cubicBezTo>
                <a:lnTo>
                  <a:pt x="0" y="467596"/>
                </a:lnTo>
                <a:close/>
              </a:path>
            </a:pathLst>
          </a:custGeom>
          <a:solidFill>
            <a:srgbClr val="C00000"/>
          </a:solidFill>
          <a:ln w="19046">
            <a:noFill/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600" dirty="0" err="1">
                <a:solidFill>
                  <a:srgbClr val="FFFFFF"/>
                </a:solidFill>
                <a:latin typeface="Helvetica Neue" panose="02000503000000020004" pitchFamily="50"/>
              </a:rPr>
              <a:t>BeanField</a:t>
            </a:r>
            <a:endParaRPr lang="de-DE" altLang="de-DE" sz="1600" dirty="0">
              <a:solidFill>
                <a:srgbClr val="FFFFFF"/>
              </a:solidFill>
              <a:latin typeface="Helvetica Neue" panose="02000503000000020004" pitchFamily="5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600" dirty="0" err="1">
                <a:solidFill>
                  <a:srgbClr val="FFFFFF"/>
                </a:solidFill>
                <a:latin typeface="Helvetica Neue" panose="02000503000000020004" pitchFamily="50"/>
              </a:rPr>
              <a:t>IndexHandler</a:t>
            </a:r>
            <a:endParaRPr lang="de-DE" altLang="de-DE" sz="1600" dirty="0">
              <a:solidFill>
                <a:srgbClr val="FFFFFF"/>
              </a:solidFill>
              <a:latin typeface="Helvetica Neue" panose="02000503000000020004" pitchFamily="50"/>
            </a:endParaRPr>
          </a:p>
        </p:txBody>
      </p:sp>
      <p:sp>
        <p:nvSpPr>
          <p:cNvPr id="30731" name="Oval 31">
            <a:extLst>
              <a:ext uri="{FF2B5EF4-FFF2-40B4-BE49-F238E27FC236}">
                <a16:creationId xmlns:a16="http://schemas.microsoft.com/office/drawing/2014/main" id="{DDB54DBA-1384-1865-626C-DA2C70819C78}"/>
              </a:ext>
            </a:extLst>
          </p:cNvPr>
          <p:cNvSpPr>
            <a:spLocks/>
          </p:cNvSpPr>
          <p:nvPr/>
        </p:nvSpPr>
        <p:spPr bwMode="auto">
          <a:xfrm>
            <a:off x="7885113" y="4286250"/>
            <a:ext cx="2424112" cy="935038"/>
          </a:xfrm>
          <a:custGeom>
            <a:avLst/>
            <a:gdLst>
              <a:gd name="T0" fmla="*/ 1212056 w 2423882"/>
              <a:gd name="T1" fmla="*/ 0 h 935193"/>
              <a:gd name="T2" fmla="*/ 2424112 w 2423882"/>
              <a:gd name="T3" fmla="*/ 467519 h 935193"/>
              <a:gd name="T4" fmla="*/ 1212056 w 2423882"/>
              <a:gd name="T5" fmla="*/ 935038 h 935193"/>
              <a:gd name="T6" fmla="*/ 0 w 2423882"/>
              <a:gd name="T7" fmla="*/ 467519 h 935193"/>
              <a:gd name="T8" fmla="*/ 355003 w 2423882"/>
              <a:gd name="T9" fmla="*/ 136933 h 935193"/>
              <a:gd name="T10" fmla="*/ 355003 w 2423882"/>
              <a:gd name="T11" fmla="*/ 798105 h 935193"/>
              <a:gd name="T12" fmla="*/ 2069109 w 2423882"/>
              <a:gd name="T13" fmla="*/ 798105 h 935193"/>
              <a:gd name="T14" fmla="*/ 2069109 w 2423882"/>
              <a:gd name="T15" fmla="*/ 136933 h 935193"/>
              <a:gd name="T16" fmla="*/ 17694720 60000 65536"/>
              <a:gd name="T17" fmla="*/ 0 60000 65536"/>
              <a:gd name="T18" fmla="*/ 5898240 60000 65536"/>
              <a:gd name="T19" fmla="*/ 11796480 60000 65536"/>
              <a:gd name="T20" fmla="*/ 17694720 60000 65536"/>
              <a:gd name="T21" fmla="*/ 5898240 60000 65536"/>
              <a:gd name="T22" fmla="*/ 5898240 60000 65536"/>
              <a:gd name="T23" fmla="*/ 17694720 60000 65536"/>
              <a:gd name="T24" fmla="*/ 354969 w 2423882"/>
              <a:gd name="T25" fmla="*/ 136956 h 935193"/>
              <a:gd name="T26" fmla="*/ 2068913 w 2423882"/>
              <a:gd name="T27" fmla="*/ 798237 h 93519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23882" h="935193">
                <a:moveTo>
                  <a:pt x="0" y="467596"/>
                </a:moveTo>
                <a:lnTo>
                  <a:pt x="0" y="467595"/>
                </a:lnTo>
                <a:cubicBezTo>
                  <a:pt x="0" y="725842"/>
                  <a:pt x="542604" y="935192"/>
                  <a:pt x="1211941" y="935192"/>
                </a:cubicBezTo>
                <a:cubicBezTo>
                  <a:pt x="1881277" y="935192"/>
                  <a:pt x="2423882" y="725842"/>
                  <a:pt x="2423882" y="467596"/>
                </a:cubicBezTo>
                <a:cubicBezTo>
                  <a:pt x="2423882" y="209349"/>
                  <a:pt x="1881277" y="0"/>
                  <a:pt x="1211941" y="0"/>
                </a:cubicBezTo>
                <a:cubicBezTo>
                  <a:pt x="542604" y="-1"/>
                  <a:pt x="0" y="209349"/>
                  <a:pt x="0" y="467595"/>
                </a:cubicBezTo>
                <a:lnTo>
                  <a:pt x="0" y="467596"/>
                </a:lnTo>
                <a:close/>
              </a:path>
            </a:pathLst>
          </a:custGeom>
          <a:solidFill>
            <a:srgbClr val="C00000"/>
          </a:solidFill>
          <a:ln w="19046">
            <a:noFill/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600" dirty="0" err="1">
                <a:solidFill>
                  <a:srgbClr val="FFFFFF"/>
                </a:solidFill>
                <a:latin typeface="Helvetica Neue" panose="02000503000000020004" pitchFamily="50"/>
              </a:rPr>
              <a:t>TurnOverField</a:t>
            </a:r>
            <a:endParaRPr lang="de-DE" altLang="de-DE" sz="1600" dirty="0">
              <a:solidFill>
                <a:srgbClr val="FFFFFF"/>
              </a:solidFill>
              <a:latin typeface="Helvetica Neue" panose="02000503000000020004" pitchFamily="5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600" dirty="0" err="1">
                <a:solidFill>
                  <a:srgbClr val="FFFFFF"/>
                </a:solidFill>
                <a:latin typeface="Helvetica Neue" panose="02000503000000020004" pitchFamily="50"/>
              </a:rPr>
              <a:t>IndexHandler</a:t>
            </a:r>
            <a:endParaRPr lang="de-DE" altLang="de-DE" sz="1600" dirty="0">
              <a:solidFill>
                <a:srgbClr val="FFFFFF"/>
              </a:solidFill>
              <a:latin typeface="Helvetica Neue" panose="02000503000000020004" pitchFamily="50"/>
            </a:endParaRPr>
          </a:p>
        </p:txBody>
      </p:sp>
      <p:sp>
        <p:nvSpPr>
          <p:cNvPr id="30732" name="Oval 32">
            <a:extLst>
              <a:ext uri="{FF2B5EF4-FFF2-40B4-BE49-F238E27FC236}">
                <a16:creationId xmlns:a16="http://schemas.microsoft.com/office/drawing/2014/main" id="{0FCC1849-F3B9-6907-EA92-4DE0676BD135}"/>
              </a:ext>
            </a:extLst>
          </p:cNvPr>
          <p:cNvSpPr>
            <a:spLocks/>
          </p:cNvSpPr>
          <p:nvPr/>
        </p:nvSpPr>
        <p:spPr bwMode="auto">
          <a:xfrm>
            <a:off x="5521325" y="4286250"/>
            <a:ext cx="1935163" cy="935038"/>
          </a:xfrm>
          <a:custGeom>
            <a:avLst/>
            <a:gdLst>
              <a:gd name="T0" fmla="*/ 967582 w 1934769"/>
              <a:gd name="T1" fmla="*/ 0 h 935193"/>
              <a:gd name="T2" fmla="*/ 1935163 w 1934769"/>
              <a:gd name="T3" fmla="*/ 467519 h 935193"/>
              <a:gd name="T4" fmla="*/ 967582 w 1934769"/>
              <a:gd name="T5" fmla="*/ 935038 h 935193"/>
              <a:gd name="T6" fmla="*/ 0 w 1934769"/>
              <a:gd name="T7" fmla="*/ 467519 h 935193"/>
              <a:gd name="T8" fmla="*/ 283398 w 1934769"/>
              <a:gd name="T9" fmla="*/ 136933 h 935193"/>
              <a:gd name="T10" fmla="*/ 283398 w 1934769"/>
              <a:gd name="T11" fmla="*/ 798105 h 935193"/>
              <a:gd name="T12" fmla="*/ 1651765 w 1934769"/>
              <a:gd name="T13" fmla="*/ 798105 h 935193"/>
              <a:gd name="T14" fmla="*/ 1651765 w 1934769"/>
              <a:gd name="T15" fmla="*/ 136933 h 935193"/>
              <a:gd name="T16" fmla="*/ 17694720 60000 65536"/>
              <a:gd name="T17" fmla="*/ 0 60000 65536"/>
              <a:gd name="T18" fmla="*/ 5898240 60000 65536"/>
              <a:gd name="T19" fmla="*/ 11796480 60000 65536"/>
              <a:gd name="T20" fmla="*/ 17694720 60000 65536"/>
              <a:gd name="T21" fmla="*/ 5898240 60000 65536"/>
              <a:gd name="T22" fmla="*/ 5898240 60000 65536"/>
              <a:gd name="T23" fmla="*/ 17694720 60000 65536"/>
              <a:gd name="T24" fmla="*/ 283340 w 1934769"/>
              <a:gd name="T25" fmla="*/ 136956 h 935193"/>
              <a:gd name="T26" fmla="*/ 1651429 w 1934769"/>
              <a:gd name="T27" fmla="*/ 798237 h 93519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934769" h="935193">
                <a:moveTo>
                  <a:pt x="0" y="467596"/>
                </a:moveTo>
                <a:lnTo>
                  <a:pt x="0" y="467595"/>
                </a:lnTo>
                <a:cubicBezTo>
                  <a:pt x="0" y="725842"/>
                  <a:pt x="433112" y="935192"/>
                  <a:pt x="967384" y="935192"/>
                </a:cubicBezTo>
                <a:cubicBezTo>
                  <a:pt x="1501655" y="935192"/>
                  <a:pt x="1934768" y="725842"/>
                  <a:pt x="1934768" y="467596"/>
                </a:cubicBezTo>
                <a:cubicBezTo>
                  <a:pt x="1934768" y="209349"/>
                  <a:pt x="1501655" y="0"/>
                  <a:pt x="967384" y="0"/>
                </a:cubicBezTo>
                <a:cubicBezTo>
                  <a:pt x="433112" y="-1"/>
                  <a:pt x="0" y="209349"/>
                  <a:pt x="0" y="467595"/>
                </a:cubicBezTo>
                <a:lnTo>
                  <a:pt x="0" y="467596"/>
                </a:lnTo>
                <a:close/>
              </a:path>
            </a:pathLst>
          </a:custGeom>
          <a:solidFill>
            <a:srgbClr val="C00000"/>
          </a:solidFill>
          <a:ln w="19046">
            <a:noFill/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600">
                <a:solidFill>
                  <a:srgbClr val="FFFFFF"/>
                </a:solidFill>
                <a:latin typeface="Helvetica Neue" panose="02000503000000020004" pitchFamily="50"/>
              </a:rPr>
              <a:t>InvalidPlant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600">
                <a:solidFill>
                  <a:srgbClr val="FFFFFF"/>
                </a:solidFill>
                <a:latin typeface="Helvetica Neue" panose="02000503000000020004" pitchFamily="50"/>
              </a:rPr>
              <a:t>Handler</a:t>
            </a:r>
          </a:p>
        </p:txBody>
      </p:sp>
      <p:sp>
        <p:nvSpPr>
          <p:cNvPr id="30733" name="Oval 33">
            <a:extLst>
              <a:ext uri="{FF2B5EF4-FFF2-40B4-BE49-F238E27FC236}">
                <a16:creationId xmlns:a16="http://schemas.microsoft.com/office/drawing/2014/main" id="{28928F07-8DB1-1DD7-7D18-1423C5D66915}"/>
              </a:ext>
            </a:extLst>
          </p:cNvPr>
          <p:cNvSpPr>
            <a:spLocks/>
          </p:cNvSpPr>
          <p:nvPr/>
        </p:nvSpPr>
        <p:spPr bwMode="auto">
          <a:xfrm>
            <a:off x="3178175" y="4286250"/>
            <a:ext cx="1935163" cy="935038"/>
          </a:xfrm>
          <a:custGeom>
            <a:avLst/>
            <a:gdLst>
              <a:gd name="T0" fmla="*/ 967582 w 1934769"/>
              <a:gd name="T1" fmla="*/ 0 h 935193"/>
              <a:gd name="T2" fmla="*/ 1935163 w 1934769"/>
              <a:gd name="T3" fmla="*/ 467519 h 935193"/>
              <a:gd name="T4" fmla="*/ 967582 w 1934769"/>
              <a:gd name="T5" fmla="*/ 935038 h 935193"/>
              <a:gd name="T6" fmla="*/ 0 w 1934769"/>
              <a:gd name="T7" fmla="*/ 467519 h 935193"/>
              <a:gd name="T8" fmla="*/ 283398 w 1934769"/>
              <a:gd name="T9" fmla="*/ 136933 h 935193"/>
              <a:gd name="T10" fmla="*/ 283398 w 1934769"/>
              <a:gd name="T11" fmla="*/ 798105 h 935193"/>
              <a:gd name="T12" fmla="*/ 1651765 w 1934769"/>
              <a:gd name="T13" fmla="*/ 798105 h 935193"/>
              <a:gd name="T14" fmla="*/ 1651765 w 1934769"/>
              <a:gd name="T15" fmla="*/ 136933 h 935193"/>
              <a:gd name="T16" fmla="*/ 17694720 60000 65536"/>
              <a:gd name="T17" fmla="*/ 0 60000 65536"/>
              <a:gd name="T18" fmla="*/ 5898240 60000 65536"/>
              <a:gd name="T19" fmla="*/ 11796480 60000 65536"/>
              <a:gd name="T20" fmla="*/ 17694720 60000 65536"/>
              <a:gd name="T21" fmla="*/ 5898240 60000 65536"/>
              <a:gd name="T22" fmla="*/ 5898240 60000 65536"/>
              <a:gd name="T23" fmla="*/ 17694720 60000 65536"/>
              <a:gd name="T24" fmla="*/ 283340 w 1934769"/>
              <a:gd name="T25" fmla="*/ 136956 h 935193"/>
              <a:gd name="T26" fmla="*/ 1651429 w 1934769"/>
              <a:gd name="T27" fmla="*/ 798237 h 93519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934769" h="935193">
                <a:moveTo>
                  <a:pt x="0" y="467596"/>
                </a:moveTo>
                <a:lnTo>
                  <a:pt x="0" y="467595"/>
                </a:lnTo>
                <a:cubicBezTo>
                  <a:pt x="0" y="725842"/>
                  <a:pt x="433112" y="935192"/>
                  <a:pt x="967384" y="935192"/>
                </a:cubicBezTo>
                <a:cubicBezTo>
                  <a:pt x="1501655" y="935192"/>
                  <a:pt x="1934768" y="725842"/>
                  <a:pt x="1934768" y="467596"/>
                </a:cubicBezTo>
                <a:cubicBezTo>
                  <a:pt x="1934768" y="209349"/>
                  <a:pt x="1501655" y="0"/>
                  <a:pt x="967384" y="0"/>
                </a:cubicBezTo>
                <a:cubicBezTo>
                  <a:pt x="433112" y="-1"/>
                  <a:pt x="0" y="209349"/>
                  <a:pt x="0" y="467595"/>
                </a:cubicBezTo>
                <a:lnTo>
                  <a:pt x="0" y="467596"/>
                </a:lnTo>
                <a:close/>
              </a:path>
            </a:pathLst>
          </a:custGeom>
          <a:solidFill>
            <a:srgbClr val="C00000"/>
          </a:solidFill>
          <a:ln w="19046">
            <a:noFill/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600" dirty="0" err="1">
                <a:solidFill>
                  <a:srgbClr val="FFFFFF"/>
                </a:solidFill>
                <a:latin typeface="Helvetica Neue" panose="02000503000000020004" pitchFamily="50"/>
              </a:rPr>
              <a:t>TakeInvalid</a:t>
            </a:r>
            <a:endParaRPr lang="de-DE" altLang="de-DE" sz="1600" dirty="0">
              <a:solidFill>
                <a:srgbClr val="FFFFFF"/>
              </a:solidFill>
              <a:latin typeface="Helvetica Neue" panose="02000503000000020004" pitchFamily="5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600" dirty="0">
                <a:solidFill>
                  <a:srgbClr val="FFFFFF"/>
                </a:solidFill>
                <a:latin typeface="Helvetica Neue" panose="02000503000000020004" pitchFamily="50"/>
              </a:rPr>
              <a:t>Plant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600" dirty="0">
                <a:solidFill>
                  <a:srgbClr val="FFFFFF"/>
                </a:solidFill>
                <a:latin typeface="Helvetica Neue" panose="02000503000000020004" pitchFamily="50"/>
              </a:rPr>
              <a:t>Handler</a:t>
            </a:r>
          </a:p>
        </p:txBody>
      </p:sp>
      <p:cxnSp>
        <p:nvCxnSpPr>
          <p:cNvPr id="30734" name="Straight Arrow Connector 56">
            <a:extLst>
              <a:ext uri="{FF2B5EF4-FFF2-40B4-BE49-F238E27FC236}">
                <a16:creationId xmlns:a16="http://schemas.microsoft.com/office/drawing/2014/main" id="{10E4BF19-03C7-C557-412C-CEB4C6DCBC83}"/>
              </a:ext>
            </a:extLst>
          </p:cNvPr>
          <p:cNvCxnSpPr>
            <a:cxnSpLocks noChangeShapeType="1"/>
            <a:stCxn id="30728" idx="1"/>
            <a:endCxn id="30729" idx="3"/>
          </p:cNvCxnSpPr>
          <p:nvPr/>
        </p:nvCxnSpPr>
        <p:spPr bwMode="auto">
          <a:xfrm>
            <a:off x="5194300" y="3441700"/>
            <a:ext cx="436563" cy="0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5" name="Straight Arrow Connector 59">
            <a:extLst>
              <a:ext uri="{FF2B5EF4-FFF2-40B4-BE49-F238E27FC236}">
                <a16:creationId xmlns:a16="http://schemas.microsoft.com/office/drawing/2014/main" id="{A24F4809-D255-39AA-3BDD-D4DB4A3EF2B5}"/>
              </a:ext>
            </a:extLst>
          </p:cNvPr>
          <p:cNvCxnSpPr>
            <a:cxnSpLocks noChangeShapeType="1"/>
            <a:stCxn id="30729" idx="1"/>
            <a:endCxn id="30730" idx="3"/>
          </p:cNvCxnSpPr>
          <p:nvPr/>
        </p:nvCxnSpPr>
        <p:spPr bwMode="auto">
          <a:xfrm>
            <a:off x="7551738" y="3441700"/>
            <a:ext cx="484187" cy="0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6" name="Straight Arrow Connector 62">
            <a:extLst>
              <a:ext uri="{FF2B5EF4-FFF2-40B4-BE49-F238E27FC236}">
                <a16:creationId xmlns:a16="http://schemas.microsoft.com/office/drawing/2014/main" id="{937373D6-EE42-9581-7A7D-727E5D9F3D03}"/>
              </a:ext>
            </a:extLst>
          </p:cNvPr>
          <p:cNvCxnSpPr>
            <a:cxnSpLocks noChangeShapeType="1"/>
            <a:stCxn id="30730" idx="2"/>
            <a:endCxn id="30731" idx="0"/>
          </p:cNvCxnSpPr>
          <p:nvPr/>
        </p:nvCxnSpPr>
        <p:spPr bwMode="auto">
          <a:xfrm>
            <a:off x="9097963" y="3910013"/>
            <a:ext cx="0" cy="376237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7" name="Straight Arrow Connector 64">
            <a:extLst>
              <a:ext uri="{FF2B5EF4-FFF2-40B4-BE49-F238E27FC236}">
                <a16:creationId xmlns:a16="http://schemas.microsoft.com/office/drawing/2014/main" id="{283867B8-6AF0-4F65-7658-4D0240DE1085}"/>
              </a:ext>
            </a:extLst>
          </p:cNvPr>
          <p:cNvCxnSpPr>
            <a:cxnSpLocks noChangeShapeType="1"/>
            <a:stCxn id="30731" idx="3"/>
            <a:endCxn id="30732" idx="1"/>
          </p:cNvCxnSpPr>
          <p:nvPr/>
        </p:nvCxnSpPr>
        <p:spPr bwMode="auto">
          <a:xfrm flipH="1">
            <a:off x="7456488" y="4754563"/>
            <a:ext cx="428625" cy="0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8" name="Straight Arrow Connector 68">
            <a:extLst>
              <a:ext uri="{FF2B5EF4-FFF2-40B4-BE49-F238E27FC236}">
                <a16:creationId xmlns:a16="http://schemas.microsoft.com/office/drawing/2014/main" id="{A1B8EA8F-AD69-94DF-05D4-ACFE37C33F77}"/>
              </a:ext>
            </a:extLst>
          </p:cNvPr>
          <p:cNvCxnSpPr>
            <a:cxnSpLocks noChangeShapeType="1"/>
            <a:stCxn id="30732" idx="3"/>
            <a:endCxn id="30733" idx="1"/>
          </p:cNvCxnSpPr>
          <p:nvPr/>
        </p:nvCxnSpPr>
        <p:spPr bwMode="auto">
          <a:xfrm flipH="1">
            <a:off x="5113338" y="4754563"/>
            <a:ext cx="407987" cy="0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39" name="Rectangle 2">
            <a:extLst>
              <a:ext uri="{FF2B5EF4-FFF2-40B4-BE49-F238E27FC236}">
                <a16:creationId xmlns:a16="http://schemas.microsoft.com/office/drawing/2014/main" id="{FD92FAB2-DF6A-9FA2-EDA5-9F08FC7F3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9888" y="2168525"/>
            <a:ext cx="7837487" cy="3446463"/>
          </a:xfrm>
          <a:prstGeom prst="rect">
            <a:avLst/>
          </a:prstGeom>
          <a:noFill/>
          <a:ln w="19046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de-DE" altLang="de-DE" sz="1800">
              <a:solidFill>
                <a:srgbClr val="FF0000"/>
              </a:solidFill>
              <a:latin typeface="Helvetica Neue" panose="02000503000000020004" pitchFamily="50"/>
            </a:endParaRPr>
          </a:p>
        </p:txBody>
      </p:sp>
      <p:sp>
        <p:nvSpPr>
          <p:cNvPr id="30740" name="TextBox 3">
            <a:extLst>
              <a:ext uri="{FF2B5EF4-FFF2-40B4-BE49-F238E27FC236}">
                <a16:creationId xmlns:a16="http://schemas.microsoft.com/office/drawing/2014/main" id="{EA198DEA-238F-C496-1B9F-C0B30B1DD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588" y="2379663"/>
            <a:ext cx="3981450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2400" b="1" dirty="0">
                <a:latin typeface="Helvetica Neue" panose="02000503000000020004" pitchFamily="50"/>
              </a:rPr>
              <a:t>Argument Handler</a:t>
            </a:r>
          </a:p>
        </p:txBody>
      </p:sp>
      <p:pic>
        <p:nvPicPr>
          <p:cNvPr id="30741" name="Picture 6">
            <a:extLst>
              <a:ext uri="{FF2B5EF4-FFF2-40B4-BE49-F238E27FC236}">
                <a16:creationId xmlns:a16="http://schemas.microsoft.com/office/drawing/2014/main" id="{869C7D43-297B-4DDA-C089-68E5CE978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28" y="5849939"/>
            <a:ext cx="4095260" cy="609599"/>
          </a:xfrm>
          <a:prstGeom prst="rect">
            <a:avLst/>
          </a:prstGeom>
          <a:solidFill>
            <a:srgbClr val="C00000"/>
          </a:solidFill>
          <a:ln>
            <a:noFill/>
          </a:ln>
        </p:spPr>
      </p:pic>
      <p:pic>
        <p:nvPicPr>
          <p:cNvPr id="4" name="Graphic 3" descr="Exclamation mark with solid fill">
            <a:extLst>
              <a:ext uri="{FF2B5EF4-FFF2-40B4-BE49-F238E27FC236}">
                <a16:creationId xmlns:a16="http://schemas.microsoft.com/office/drawing/2014/main" id="{5E86118C-474B-227F-CB67-5211A1D0A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1486" y="5705475"/>
            <a:ext cx="914400" cy="914400"/>
          </a:xfrm>
          <a:prstGeom prst="rect">
            <a:avLst/>
          </a:prstGeom>
        </p:spPr>
      </p:pic>
      <p:cxnSp>
        <p:nvCxnSpPr>
          <p:cNvPr id="18" name="Straight Arrow Connector 68">
            <a:extLst>
              <a:ext uri="{FF2B5EF4-FFF2-40B4-BE49-F238E27FC236}">
                <a16:creationId xmlns:a16="http://schemas.microsoft.com/office/drawing/2014/main" id="{1C0A12CF-019E-E066-200B-C7BC71FF32A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13338" y="4647883"/>
            <a:ext cx="436563" cy="0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traight Arrow Connector 68">
            <a:extLst>
              <a:ext uri="{FF2B5EF4-FFF2-40B4-BE49-F238E27FC236}">
                <a16:creationId xmlns:a16="http://schemas.microsoft.com/office/drawing/2014/main" id="{9DDD8F80-2737-ACA8-2B38-64D5B0633A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48550" y="4647883"/>
            <a:ext cx="436563" cy="0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Arrow Connector 68">
            <a:extLst>
              <a:ext uri="{FF2B5EF4-FFF2-40B4-BE49-F238E27FC236}">
                <a16:creationId xmlns:a16="http://schemas.microsoft.com/office/drawing/2014/main" id="{EEBFD2B7-C49E-F854-375B-747F9826826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210294" y="3910013"/>
            <a:ext cx="0" cy="376237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Arrow Connector 68">
            <a:extLst>
              <a:ext uri="{FF2B5EF4-FFF2-40B4-BE49-F238E27FC236}">
                <a16:creationId xmlns:a16="http://schemas.microsoft.com/office/drawing/2014/main" id="{8C38205F-5E7D-4EE2-1687-489D4D1D0EE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551738" y="3351212"/>
            <a:ext cx="484187" cy="0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Straight Arrow Connector 68">
            <a:extLst>
              <a:ext uri="{FF2B5EF4-FFF2-40B4-BE49-F238E27FC236}">
                <a16:creationId xmlns:a16="http://schemas.microsoft.com/office/drawing/2014/main" id="{4B45C173-0D88-80FC-5240-4C3F5D44CC5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193793" y="3351212"/>
            <a:ext cx="484187" cy="0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68">
            <a:extLst>
              <a:ext uri="{FF2B5EF4-FFF2-40B4-BE49-F238E27FC236}">
                <a16:creationId xmlns:a16="http://schemas.microsoft.com/office/drawing/2014/main" id="{056A174A-CADB-4AE2-8B0C-A9C5104793D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021840" y="3777932"/>
            <a:ext cx="1563528" cy="2072007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8" grpId="0" animBg="1"/>
      <p:bldP spid="30729" grpId="0" animBg="1"/>
      <p:bldP spid="30730" grpId="0" animBg="1"/>
      <p:bldP spid="30731" grpId="0" animBg="1"/>
      <p:bldP spid="30732" grpId="0" animBg="1"/>
      <p:bldP spid="30733" grpId="0" animBg="1"/>
      <p:bldP spid="30739" grpId="0" animBg="1"/>
      <p:bldP spid="307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A4CCFA9B-5D8F-42EC-2C62-AB7BCE3C588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7. Design Patterns</a:t>
            </a:r>
          </a:p>
        </p:txBody>
      </p:sp>
      <p:pic>
        <p:nvPicPr>
          <p:cNvPr id="32771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7E0832F7-D404-ECA2-7B21-B0E737E13F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sp>
        <p:nvSpPr>
          <p:cNvPr id="32772" name="TextBox 28">
            <a:extLst>
              <a:ext uri="{FF2B5EF4-FFF2-40B4-BE49-F238E27FC236}">
                <a16:creationId xmlns:a16="http://schemas.microsoft.com/office/drawing/2014/main" id="{88659F2C-2D50-2330-3513-68A83C9B4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19188"/>
            <a:ext cx="103425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 err="1">
                <a:latin typeface="Helvetica Neue" panose="02000503000000020004" pitchFamily="50"/>
              </a:rPr>
              <a:t>Undo</a:t>
            </a:r>
            <a:r>
              <a:rPr lang="de-DE" altLang="de-DE" sz="1800" dirty="0">
                <a:latin typeface="Helvetica Neue" panose="02000503000000020004" pitchFamily="50"/>
              </a:rPr>
              <a:t> Manager und Command Pattern ermöglichen es, Aktionen zu speichern und so unbeabsichtigte Aktionen rückgängig zu machen.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de-DE" altLang="de-DE" sz="1800" dirty="0">
              <a:latin typeface="Helvetica Neue" panose="02000503000000020004" pitchFamily="50"/>
            </a:endParaRPr>
          </a:p>
        </p:txBody>
      </p:sp>
      <p:cxnSp>
        <p:nvCxnSpPr>
          <p:cNvPr id="32773" name="Straight Connector 30">
            <a:extLst>
              <a:ext uri="{FF2B5EF4-FFF2-40B4-BE49-F238E27FC236}">
                <a16:creationId xmlns:a16="http://schemas.microsoft.com/office/drawing/2014/main" id="{69432FBF-5820-CD02-D0F1-EDA8FB7286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1688" y="1697037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2774" name="Picture 6">
            <a:extLst>
              <a:ext uri="{FF2B5EF4-FFF2-40B4-BE49-F238E27FC236}">
                <a16:creationId xmlns:a16="http://schemas.microsoft.com/office/drawing/2014/main" id="{D9763D91-4033-A4B3-FD94-CA1EDFC8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8" y="2194370"/>
            <a:ext cx="4816475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776" name="Straight Arrow Connector 9">
            <a:extLst>
              <a:ext uri="{FF2B5EF4-FFF2-40B4-BE49-F238E27FC236}">
                <a16:creationId xmlns:a16="http://schemas.microsoft.com/office/drawing/2014/main" id="{F69C4FC9-8D90-826C-962C-F126B3A9C66E}"/>
              </a:ext>
            </a:extLst>
          </p:cNvPr>
          <p:cNvCxnSpPr>
            <a:cxnSpLocks noChangeShapeType="1"/>
            <a:stCxn id="32777" idx="1"/>
          </p:cNvCxnSpPr>
          <p:nvPr/>
        </p:nvCxnSpPr>
        <p:spPr bwMode="auto">
          <a:xfrm flipH="1" flipV="1">
            <a:off x="5567363" y="2418735"/>
            <a:ext cx="833437" cy="154603"/>
          </a:xfrm>
          <a:prstGeom prst="straightConnector1">
            <a:avLst/>
          </a:prstGeom>
          <a:noFill/>
          <a:ln w="19046">
            <a:solidFill>
              <a:srgbClr val="C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77" name="TextBox 10">
            <a:extLst>
              <a:ext uri="{FF2B5EF4-FFF2-40B4-BE49-F238E27FC236}">
                <a16:creationId xmlns:a16="http://schemas.microsoft.com/office/drawing/2014/main" id="{6E918123-ECA0-59C1-78A0-6A325F19D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2111375"/>
            <a:ext cx="3149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latin typeface="Helvetica Neue" panose="02000503000000020004" pitchFamily="50"/>
              </a:rPr>
              <a:t>State vor der Ausführung des </a:t>
            </a:r>
            <a:r>
              <a:rPr lang="de-DE" altLang="de-DE" sz="1800" dirty="0" err="1">
                <a:latin typeface="Helvetica Neue" panose="02000503000000020004" pitchFamily="50"/>
              </a:rPr>
              <a:t>Commands</a:t>
            </a:r>
            <a:r>
              <a:rPr lang="de-DE" altLang="de-DE" sz="1800" dirty="0">
                <a:latin typeface="Helvetica Neue" panose="02000503000000020004" pitchFamily="50"/>
              </a:rPr>
              <a:t> gespeichert mit </a:t>
            </a:r>
            <a:r>
              <a:rPr lang="de-DE" altLang="de-DE" sz="1800" b="1" dirty="0">
                <a:latin typeface="Helvetica Neue" panose="02000503000000020004" pitchFamily="50"/>
              </a:rPr>
              <a:t>Memento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2B9E0D5E-D036-AB2B-F201-66ECA6A4287E}"/>
              </a:ext>
            </a:extLst>
          </p:cNvPr>
          <p:cNvSpPr txBox="1"/>
          <p:nvPr/>
        </p:nvSpPr>
        <p:spPr>
          <a:xfrm>
            <a:off x="7045325" y="3978106"/>
            <a:ext cx="4135438" cy="1200329"/>
          </a:xfrm>
          <a:prstGeom prst="rect">
            <a:avLst/>
          </a:prstGeom>
          <a:noFill/>
          <a:ln cap="flat"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de-DE" kern="0" dirty="0">
                <a:solidFill>
                  <a:srgbClr val="000000"/>
                </a:solidFill>
                <a:latin typeface="Helvetica Neue" panose="02000503000000020004" pitchFamily="50"/>
              </a:rPr>
              <a:t> Hoher Speicherverbrauch, da der komplette State gespeichert werden muss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kern="0" dirty="0">
              <a:solidFill>
                <a:srgbClr val="000000"/>
              </a:solidFill>
              <a:latin typeface="Helvetica Neue" panose="02000503000000020004" pitchFamily="50"/>
            </a:endParaRPr>
          </a:p>
        </p:txBody>
      </p:sp>
      <p:pic>
        <p:nvPicPr>
          <p:cNvPr id="32779" name="Picture 14">
            <a:extLst>
              <a:ext uri="{FF2B5EF4-FFF2-40B4-BE49-F238E27FC236}">
                <a16:creationId xmlns:a16="http://schemas.microsoft.com/office/drawing/2014/main" id="{9282F40D-EFA7-4865-A30D-0396E7F65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125788"/>
            <a:ext cx="3635375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B65D4A-FF87-A023-ACA5-6189BAC2A5EA}"/>
              </a:ext>
            </a:extLst>
          </p:cNvPr>
          <p:cNvSpPr txBox="1"/>
          <p:nvPr/>
        </p:nvSpPr>
        <p:spPr>
          <a:xfrm>
            <a:off x="1742522" y="3978106"/>
            <a:ext cx="38937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de-DE" kern="0" dirty="0">
                <a:solidFill>
                  <a:srgbClr val="000000"/>
                </a:solidFill>
                <a:latin typeface="Helvetica Neue" panose="02000503000000020004" pitchFamily="50"/>
              </a:rPr>
              <a:t>Business Logik bleibt unberührt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kern="0" dirty="0">
              <a:solidFill>
                <a:srgbClr val="000000"/>
              </a:solidFill>
              <a:latin typeface="Helvetica Neue" panose="02000503000000020004" pitchFamily="5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de-DE" kern="0" dirty="0">
                <a:solidFill>
                  <a:srgbClr val="000000"/>
                </a:solidFill>
                <a:latin typeface="Helvetica Neue" panose="02000503000000020004" pitchFamily="50"/>
              </a:rPr>
              <a:t>Komplex rückgängig zu machende Aktionen können so einfach rückgängig gemacht werden</a:t>
            </a:r>
          </a:p>
        </p:txBody>
      </p:sp>
      <p:pic>
        <p:nvPicPr>
          <p:cNvPr id="8" name="Graphic 7" descr="Sad face with solid fill with solid fill">
            <a:extLst>
              <a:ext uri="{FF2B5EF4-FFF2-40B4-BE49-F238E27FC236}">
                <a16:creationId xmlns:a16="http://schemas.microsoft.com/office/drawing/2014/main" id="{A3876E72-31D2-922A-89DB-A090C21301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481" y="3978106"/>
            <a:ext cx="914400" cy="914400"/>
          </a:xfrm>
          <a:prstGeom prst="rect">
            <a:avLst/>
          </a:prstGeom>
        </p:spPr>
      </p:pic>
      <p:pic>
        <p:nvPicPr>
          <p:cNvPr id="11" name="Graphic 10" descr="Smiling face with solid fill with solid fill">
            <a:extLst>
              <a:ext uri="{FF2B5EF4-FFF2-40B4-BE49-F238E27FC236}">
                <a16:creationId xmlns:a16="http://schemas.microsoft.com/office/drawing/2014/main" id="{C0A74F43-98ED-2898-C75D-252A140168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678" y="3978106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AB27E4A3-E437-ADDC-5CD5-6A0EC671A56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8. </a:t>
            </a:r>
            <a:r>
              <a:rPr lang="de-DE" altLang="de-DE" sz="3200" dirty="0" err="1">
                <a:latin typeface="Helvetica Neue" panose="02000503000000020004" pitchFamily="50"/>
              </a:rPr>
              <a:t>Graphical</a:t>
            </a:r>
            <a:r>
              <a:rPr lang="de-DE" altLang="de-DE" sz="3200" dirty="0">
                <a:latin typeface="Helvetica Neue" panose="02000503000000020004" pitchFamily="50"/>
              </a:rPr>
              <a:t> User Interface</a:t>
            </a:r>
          </a:p>
        </p:txBody>
      </p:sp>
      <p:pic>
        <p:nvPicPr>
          <p:cNvPr id="34819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3BAAD75C-19E8-FCED-D088-5C79D052DC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sp>
        <p:nvSpPr>
          <p:cNvPr id="34820" name="TextBox 28">
            <a:extLst>
              <a:ext uri="{FF2B5EF4-FFF2-40B4-BE49-F238E27FC236}">
                <a16:creationId xmlns:a16="http://schemas.microsoft.com/office/drawing/2014/main" id="{6CE4376B-C987-CA1D-AE34-230BA8EAC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19188"/>
            <a:ext cx="10342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latin typeface="Helvetica Neue" panose="02000503000000020004" pitchFamily="50"/>
              </a:rPr>
              <a:t>Spiel zum Leben erwecken!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de-DE" altLang="de-DE" sz="1800" dirty="0">
              <a:latin typeface="Helvetica Neue" panose="02000503000000020004" pitchFamily="50"/>
            </a:endParaRPr>
          </a:p>
        </p:txBody>
      </p:sp>
      <p:cxnSp>
        <p:nvCxnSpPr>
          <p:cNvPr id="34821" name="Straight Connector 30">
            <a:extLst>
              <a:ext uri="{FF2B5EF4-FFF2-40B4-BE49-F238E27FC236}">
                <a16:creationId xmlns:a16="http://schemas.microsoft.com/office/drawing/2014/main" id="{4B4C2355-1B37-9F64-1DF1-EC450FE6F7B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470025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4822" name="Picture 3">
            <a:extLst>
              <a:ext uri="{FF2B5EF4-FFF2-40B4-BE49-F238E27FC236}">
                <a16:creationId xmlns:a16="http://schemas.microsoft.com/office/drawing/2014/main" id="{577953AD-0ABC-1F78-B3CA-E0D47E0E1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38" y="1673225"/>
            <a:ext cx="7832725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6F56CF64-BED9-2DBE-664B-C8D6B5DE71C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8. </a:t>
            </a:r>
            <a:r>
              <a:rPr lang="de-DE" altLang="de-DE" sz="3200" dirty="0" err="1">
                <a:latin typeface="Helvetica Neue" panose="02000503000000020004" pitchFamily="50"/>
              </a:rPr>
              <a:t>Graphical</a:t>
            </a:r>
            <a:r>
              <a:rPr lang="de-DE" altLang="de-DE" sz="3200" dirty="0">
                <a:latin typeface="Helvetica Neue" panose="02000503000000020004" pitchFamily="50"/>
              </a:rPr>
              <a:t> User Interface</a:t>
            </a:r>
          </a:p>
        </p:txBody>
      </p:sp>
      <p:pic>
        <p:nvPicPr>
          <p:cNvPr id="36867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9A64028B-A9F9-40E7-783B-44E036799F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sp>
        <p:nvSpPr>
          <p:cNvPr id="36868" name="TextBox 28">
            <a:extLst>
              <a:ext uri="{FF2B5EF4-FFF2-40B4-BE49-F238E27FC236}">
                <a16:creationId xmlns:a16="http://schemas.microsoft.com/office/drawing/2014/main" id="{74095A6A-ADE4-FE3E-9837-DA83E4EDC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19188"/>
            <a:ext cx="10342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>
                <a:latin typeface="Helvetica Neue" panose="02000503000000020004" pitchFamily="50"/>
              </a:rPr>
              <a:t>Spiel zum Leben erwecken!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de-DE" altLang="de-DE" sz="1800">
              <a:latin typeface="Helvetica Neue" panose="02000503000000020004" pitchFamily="50"/>
            </a:endParaRPr>
          </a:p>
        </p:txBody>
      </p:sp>
      <p:cxnSp>
        <p:nvCxnSpPr>
          <p:cNvPr id="36869" name="Straight Connector 30">
            <a:extLst>
              <a:ext uri="{FF2B5EF4-FFF2-40B4-BE49-F238E27FC236}">
                <a16:creationId xmlns:a16="http://schemas.microsoft.com/office/drawing/2014/main" id="{091A8867-070A-EAA1-2DF9-EB96C81FF2B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470025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6870" name="Picture 4">
            <a:extLst>
              <a:ext uri="{FF2B5EF4-FFF2-40B4-BE49-F238E27FC236}">
                <a16:creationId xmlns:a16="http://schemas.microsoft.com/office/drawing/2014/main" id="{C0004F63-8843-F59E-51AE-809296D2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1673225"/>
            <a:ext cx="7894638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056F7385-CBAF-10E4-2F02-05A239117D9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8. </a:t>
            </a:r>
            <a:r>
              <a:rPr lang="de-DE" altLang="de-DE" sz="3200" dirty="0" err="1">
                <a:latin typeface="Helvetica Neue" panose="02000503000000020004" pitchFamily="50"/>
              </a:rPr>
              <a:t>Graphical</a:t>
            </a:r>
            <a:r>
              <a:rPr lang="de-DE" altLang="de-DE" sz="3200" dirty="0">
                <a:latin typeface="Helvetica Neue" panose="02000503000000020004" pitchFamily="50"/>
              </a:rPr>
              <a:t> User Interface</a:t>
            </a:r>
          </a:p>
        </p:txBody>
      </p:sp>
      <p:pic>
        <p:nvPicPr>
          <p:cNvPr id="38915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4CDBACA6-2159-1ACD-0D0B-17EB71160B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sp>
        <p:nvSpPr>
          <p:cNvPr id="38916" name="TextBox 28">
            <a:extLst>
              <a:ext uri="{FF2B5EF4-FFF2-40B4-BE49-F238E27FC236}">
                <a16:creationId xmlns:a16="http://schemas.microsoft.com/office/drawing/2014/main" id="{2BC06167-4147-E637-2DE5-A6C77C0B9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19188"/>
            <a:ext cx="10342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>
                <a:latin typeface="Helvetica Neue" panose="02000503000000020004" pitchFamily="50"/>
              </a:rPr>
              <a:t>Spiel zum Leben erwecken!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de-DE" altLang="de-DE" sz="1800">
              <a:latin typeface="Helvetica Neue" panose="02000503000000020004" pitchFamily="50"/>
            </a:endParaRPr>
          </a:p>
        </p:txBody>
      </p:sp>
      <p:cxnSp>
        <p:nvCxnSpPr>
          <p:cNvPr id="38917" name="Straight Connector 30">
            <a:extLst>
              <a:ext uri="{FF2B5EF4-FFF2-40B4-BE49-F238E27FC236}">
                <a16:creationId xmlns:a16="http://schemas.microsoft.com/office/drawing/2014/main" id="{63ECEE19-0421-0BDC-62C1-12D451248C0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470025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8918" name="Picture 4">
            <a:extLst>
              <a:ext uri="{FF2B5EF4-FFF2-40B4-BE49-F238E27FC236}">
                <a16:creationId xmlns:a16="http://schemas.microsoft.com/office/drawing/2014/main" id="{44E8F926-0215-01BD-B245-FB29DAB9B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8" y="1697038"/>
            <a:ext cx="7750175" cy="456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06E1E7CD-5B5D-E1AB-2A95-0EC11977302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8. </a:t>
            </a:r>
            <a:r>
              <a:rPr lang="de-DE" altLang="de-DE" sz="3200" dirty="0" err="1">
                <a:latin typeface="Helvetica Neue" panose="02000503000000020004" pitchFamily="50"/>
              </a:rPr>
              <a:t>Graphical</a:t>
            </a:r>
            <a:r>
              <a:rPr lang="de-DE" altLang="de-DE" sz="3200" dirty="0">
                <a:latin typeface="Helvetica Neue" panose="02000503000000020004" pitchFamily="50"/>
              </a:rPr>
              <a:t> User Interface</a:t>
            </a:r>
          </a:p>
        </p:txBody>
      </p:sp>
      <p:pic>
        <p:nvPicPr>
          <p:cNvPr id="40963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22640734-C112-4E68-C958-A046B3C979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sp>
        <p:nvSpPr>
          <p:cNvPr id="40964" name="TextBox 28">
            <a:extLst>
              <a:ext uri="{FF2B5EF4-FFF2-40B4-BE49-F238E27FC236}">
                <a16:creationId xmlns:a16="http://schemas.microsoft.com/office/drawing/2014/main" id="{0E718DFC-ECCB-C8F4-5664-7B11CF352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19188"/>
            <a:ext cx="10342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>
                <a:latin typeface="Helvetica Neue" panose="02000503000000020004" pitchFamily="50"/>
              </a:rPr>
              <a:t>Spiel zum Leben erwecken!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de-DE" altLang="de-DE" sz="1800">
              <a:latin typeface="Helvetica Neue" panose="02000503000000020004" pitchFamily="50"/>
            </a:endParaRPr>
          </a:p>
        </p:txBody>
      </p:sp>
      <p:cxnSp>
        <p:nvCxnSpPr>
          <p:cNvPr id="40965" name="Straight Connector 30">
            <a:extLst>
              <a:ext uri="{FF2B5EF4-FFF2-40B4-BE49-F238E27FC236}">
                <a16:creationId xmlns:a16="http://schemas.microsoft.com/office/drawing/2014/main" id="{C039F3DC-2462-C6D7-0FB8-93EBEC91F6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470025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0966" name="Picture 3">
            <a:extLst>
              <a:ext uri="{FF2B5EF4-FFF2-40B4-BE49-F238E27FC236}">
                <a16:creationId xmlns:a16="http://schemas.microsoft.com/office/drawing/2014/main" id="{D5C46480-0AF7-E21E-DBBD-F8E13245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1687513"/>
            <a:ext cx="7867650" cy="456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186D0FE2-CCEA-6A80-B806-DFEBD8A6921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8. </a:t>
            </a:r>
            <a:r>
              <a:rPr lang="de-DE" altLang="de-DE" sz="3200" dirty="0" err="1">
                <a:latin typeface="Helvetica Neue" panose="02000503000000020004" pitchFamily="50"/>
              </a:rPr>
              <a:t>Graphical</a:t>
            </a:r>
            <a:r>
              <a:rPr lang="de-DE" altLang="de-DE" sz="3200" dirty="0">
                <a:latin typeface="Helvetica Neue" panose="02000503000000020004" pitchFamily="50"/>
              </a:rPr>
              <a:t> User Interface</a:t>
            </a:r>
          </a:p>
        </p:txBody>
      </p:sp>
      <p:pic>
        <p:nvPicPr>
          <p:cNvPr id="43011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834DC084-F52E-27F0-C5CA-DDD9091065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sp>
        <p:nvSpPr>
          <p:cNvPr id="43012" name="TextBox 28">
            <a:extLst>
              <a:ext uri="{FF2B5EF4-FFF2-40B4-BE49-F238E27FC236}">
                <a16:creationId xmlns:a16="http://schemas.microsoft.com/office/drawing/2014/main" id="{CBB78F85-381F-2B8B-815A-550144403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19188"/>
            <a:ext cx="10342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>
                <a:latin typeface="Helvetica Neue" panose="02000503000000020004" pitchFamily="50"/>
              </a:rPr>
              <a:t>Spiel zum Leben erwecken!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de-DE" altLang="de-DE" sz="1800">
              <a:latin typeface="Helvetica Neue" panose="02000503000000020004" pitchFamily="50"/>
            </a:endParaRPr>
          </a:p>
        </p:txBody>
      </p:sp>
      <p:cxnSp>
        <p:nvCxnSpPr>
          <p:cNvPr id="43013" name="Straight Connector 30">
            <a:extLst>
              <a:ext uri="{FF2B5EF4-FFF2-40B4-BE49-F238E27FC236}">
                <a16:creationId xmlns:a16="http://schemas.microsoft.com/office/drawing/2014/main" id="{F123B2C3-0E98-ACB6-877A-DC3FF7FB76E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470025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14" name="TextBox 2">
            <a:extLst>
              <a:ext uri="{FF2B5EF4-FFF2-40B4-BE49-F238E27FC236}">
                <a16:creationId xmlns:a16="http://schemas.microsoft.com/office/drawing/2014/main" id="{5F0DA622-A9F1-DFFF-A294-4947678E9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4419" y="2983230"/>
            <a:ext cx="5402421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4400" dirty="0">
                <a:latin typeface="Helvetica Neue" panose="02000503000000020004" pitchFamily="50"/>
              </a:rPr>
              <a:t>Und jetzt eine kleine Kostprobe!</a:t>
            </a:r>
          </a:p>
        </p:txBody>
      </p:sp>
      <p:pic>
        <p:nvPicPr>
          <p:cNvPr id="3" name="Grafik 2" descr="Pizza mit einfarbiger Füllung">
            <a:extLst>
              <a:ext uri="{FF2B5EF4-FFF2-40B4-BE49-F238E27FC236}">
                <a16:creationId xmlns:a16="http://schemas.microsoft.com/office/drawing/2014/main" id="{75787B5D-B751-7068-0403-9E75A61D3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12172">
            <a:off x="6629720" y="3863781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86028A09-9045-658F-D489-6117589BBC3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1. </a:t>
            </a:r>
            <a:r>
              <a:rPr lang="de-DE" altLang="de-DE" sz="3200" dirty="0" err="1">
                <a:latin typeface="Helvetica Neue" panose="02000503000000020004" pitchFamily="50"/>
              </a:rPr>
              <a:t>Bohnanza</a:t>
            </a:r>
            <a:endParaRPr lang="de-DE" altLang="de-DE" sz="3200" dirty="0">
              <a:latin typeface="Helvetica Neue" panose="02000503000000020004" pitchFamily="50"/>
            </a:endParaRPr>
          </a:p>
        </p:txBody>
      </p:sp>
      <p:pic>
        <p:nvPicPr>
          <p:cNvPr id="4099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BC48E20A-CC9A-FE8C-96C0-27757D381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sp>
        <p:nvSpPr>
          <p:cNvPr id="4100" name="TextBox 28">
            <a:extLst>
              <a:ext uri="{FF2B5EF4-FFF2-40B4-BE49-F238E27FC236}">
                <a16:creationId xmlns:a16="http://schemas.microsoft.com/office/drawing/2014/main" id="{42A4E948-D782-6AB2-3C38-3BF510AC6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19188"/>
            <a:ext cx="103425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latin typeface="Helvetica Neue" panose="02000503000000020004" pitchFamily="50"/>
              </a:rPr>
              <a:t>Der </a:t>
            </a:r>
            <a:r>
              <a:rPr lang="de-DE" altLang="de-DE" sz="1800" dirty="0" err="1">
                <a:latin typeface="Helvetica Neue" panose="02000503000000020004" pitchFamily="50"/>
              </a:rPr>
              <a:t>bohnige</a:t>
            </a:r>
            <a:r>
              <a:rPr lang="de-DE" altLang="de-DE" sz="1800" dirty="0">
                <a:latin typeface="Helvetica Neue" panose="02000503000000020004" pitchFamily="50"/>
              </a:rPr>
              <a:t> Handelsspiel-Klassiker!</a:t>
            </a:r>
          </a:p>
        </p:txBody>
      </p:sp>
      <p:cxnSp>
        <p:nvCxnSpPr>
          <p:cNvPr id="4101" name="Straight Connector 30">
            <a:extLst>
              <a:ext uri="{FF2B5EF4-FFF2-40B4-BE49-F238E27FC236}">
                <a16:creationId xmlns:a16="http://schemas.microsoft.com/office/drawing/2014/main" id="{FC372DC2-436F-C743-2CB3-E4AF16C18F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470025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Grafik 6" descr="Ein Bild, das Animierter Cartoon, Cartoon, Darstellung, Clipart enthält.&#10;&#10;Automatisch generierte Beschreibung">
            <a:extLst>
              <a:ext uri="{FF2B5EF4-FFF2-40B4-BE49-F238E27FC236}">
                <a16:creationId xmlns:a16="http://schemas.microsoft.com/office/drawing/2014/main" id="{3DA4A24C-2B4A-56AF-CC27-9D0CE5C52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730" y="1965494"/>
            <a:ext cx="2038648" cy="3288142"/>
          </a:xfrm>
          <a:prstGeom prst="rect">
            <a:avLst/>
          </a:prstGeom>
        </p:spPr>
      </p:pic>
      <p:pic>
        <p:nvPicPr>
          <p:cNvPr id="9" name="Grafik 8" descr="Ein Bild, das Text, Cartoon, Logo, Kreis enthält.&#10;&#10;Automatisch generierte Beschreibung">
            <a:extLst>
              <a:ext uri="{FF2B5EF4-FFF2-40B4-BE49-F238E27FC236}">
                <a16:creationId xmlns:a16="http://schemas.microsoft.com/office/drawing/2014/main" id="{5B1F26D9-6539-0879-2624-8197867C5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86" y="3095187"/>
            <a:ext cx="880617" cy="839928"/>
          </a:xfrm>
          <a:prstGeom prst="rect">
            <a:avLst/>
          </a:prstGeom>
        </p:spPr>
      </p:pic>
      <p:pic>
        <p:nvPicPr>
          <p:cNvPr id="10" name="Grafik 9" descr="Ein Bild, das Text, Cartoon, Logo, Kreis enthält.&#10;&#10;Automatisch generierte Beschreibung">
            <a:extLst>
              <a:ext uri="{FF2B5EF4-FFF2-40B4-BE49-F238E27FC236}">
                <a16:creationId xmlns:a16="http://schemas.microsoft.com/office/drawing/2014/main" id="{09C22BDD-5BEB-0D9A-26A3-D12C73B2E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615" y="3382794"/>
            <a:ext cx="880617" cy="839928"/>
          </a:xfrm>
          <a:prstGeom prst="rect">
            <a:avLst/>
          </a:prstGeom>
        </p:spPr>
      </p:pic>
      <p:pic>
        <p:nvPicPr>
          <p:cNvPr id="11" name="Grafik 10" descr="Ein Bild, das Text, Cartoon, Logo, Kreis enthält.&#10;&#10;Automatisch generierte Beschreibung">
            <a:extLst>
              <a:ext uri="{FF2B5EF4-FFF2-40B4-BE49-F238E27FC236}">
                <a16:creationId xmlns:a16="http://schemas.microsoft.com/office/drawing/2014/main" id="{F6C97528-37CB-F4DF-1E3C-D82A8DB952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92" y="3456413"/>
            <a:ext cx="880617" cy="839928"/>
          </a:xfrm>
          <a:prstGeom prst="rect">
            <a:avLst/>
          </a:prstGeom>
        </p:spPr>
      </p:pic>
      <p:pic>
        <p:nvPicPr>
          <p:cNvPr id="1028" name="Picture 4" descr="Bohnanza | Amigo-Spiele Onlineshop">
            <a:extLst>
              <a:ext uri="{FF2B5EF4-FFF2-40B4-BE49-F238E27FC236}">
                <a16:creationId xmlns:a16="http://schemas.microsoft.com/office/drawing/2014/main" id="{FAE2F13F-2AF9-8F4A-EFFC-D5D3C1E91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6" t="32356" r="38660" b="29120"/>
          <a:stretch/>
        </p:blipFill>
        <p:spPr bwMode="auto">
          <a:xfrm>
            <a:off x="4925480" y="4071027"/>
            <a:ext cx="2688773" cy="214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Ein Bild, das Himmel, Menschliches Gesicht, draußen, Sonnenhut enthält.&#10;&#10;Automatisch generierte Beschreibung">
            <a:extLst>
              <a:ext uri="{FF2B5EF4-FFF2-40B4-BE49-F238E27FC236}">
                <a16:creationId xmlns:a16="http://schemas.microsoft.com/office/drawing/2014/main" id="{C720DEA7-9136-905C-94F5-CA6E93C4E4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415" y="1787525"/>
            <a:ext cx="1112838" cy="111283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Grafik 14" descr="Ein Bild, das Person, Menschliches Gesicht, draußen, Mann enthält.&#10;&#10;Automatisch generierte Beschreibung">
            <a:extLst>
              <a:ext uri="{FF2B5EF4-FFF2-40B4-BE49-F238E27FC236}">
                <a16:creationId xmlns:a16="http://schemas.microsoft.com/office/drawing/2014/main" id="{05FC1064-0872-68AC-256D-00411DE7C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45" y="1793875"/>
            <a:ext cx="1119188" cy="111918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Grafik 17" descr="Darlehen mit einfarbiger Füllung">
            <a:extLst>
              <a:ext uri="{FF2B5EF4-FFF2-40B4-BE49-F238E27FC236}">
                <a16:creationId xmlns:a16="http://schemas.microsoft.com/office/drawing/2014/main" id="{0283BB45-FD4E-6654-C6E3-70159A9106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45399" y="2322851"/>
            <a:ext cx="914400" cy="914400"/>
          </a:xfrm>
          <a:prstGeom prst="rect">
            <a:avLst/>
          </a:prstGeom>
        </p:spPr>
      </p:pic>
      <p:sp>
        <p:nvSpPr>
          <p:cNvPr id="19" name="TextBox 22">
            <a:extLst>
              <a:ext uri="{FF2B5EF4-FFF2-40B4-BE49-F238E27FC236}">
                <a16:creationId xmlns:a16="http://schemas.microsoft.com/office/drawing/2014/main" id="{0B4ED912-DE5C-943A-BF75-4E9CF0B29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435" y="6220092"/>
            <a:ext cx="41068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2400" b="1" dirty="0">
                <a:latin typeface="Helvetica Neue" panose="02000503000000020004" pitchFamily="50"/>
              </a:rPr>
              <a:t>Auf Feldern anbauen</a:t>
            </a:r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074BE582-5982-531C-8512-767845D43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8263" y="4347139"/>
            <a:ext cx="41068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2400" b="1" dirty="0">
                <a:latin typeface="Helvetica Neue" panose="02000503000000020004" pitchFamily="50"/>
              </a:rPr>
              <a:t>Bohnen abbauen und Münzen sammeln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EF7CF9B1-D14E-1DDF-072F-5EAFD1217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623" y="5382745"/>
            <a:ext cx="41068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2400" b="1" dirty="0">
                <a:latin typeface="Helvetica Neue" panose="02000503000000020004" pitchFamily="50"/>
              </a:rPr>
              <a:t>Bohnenkarten sammeln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455DC81-3F75-462D-8191-F0927495F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2569" y="3160877"/>
            <a:ext cx="41068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2400" b="1" dirty="0">
                <a:latin typeface="Helvetica Neue" panose="02000503000000020004" pitchFamily="50"/>
              </a:rPr>
              <a:t>Mit seinen Mitspielern handeln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E1F4C669-3337-4ECF-997C-E2CE0CE0E81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9. Components</a:t>
            </a:r>
          </a:p>
        </p:txBody>
      </p:sp>
      <p:pic>
        <p:nvPicPr>
          <p:cNvPr id="45059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85AACC65-884A-E2E4-6F69-ABC587EE4D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sp>
        <p:nvSpPr>
          <p:cNvPr id="45060" name="TextBox 28">
            <a:extLst>
              <a:ext uri="{FF2B5EF4-FFF2-40B4-BE49-F238E27FC236}">
                <a16:creationId xmlns:a16="http://schemas.microsoft.com/office/drawing/2014/main" id="{D542C70E-FF8B-0ED9-E9D2-B8E614C4A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19188"/>
            <a:ext cx="103425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latin typeface="Helvetica Neue" panose="02000503000000020004" pitchFamily="50"/>
              </a:rPr>
              <a:t>Komponenten verbessern die Flexibilität und Wiederverwendbarkeit des Codes durch Entkopplung.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de-DE" altLang="de-DE" sz="1800" dirty="0">
              <a:latin typeface="Helvetica Neue" panose="02000503000000020004" pitchFamily="5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de-DE" altLang="de-DE" sz="1800" dirty="0">
              <a:latin typeface="Helvetica Neue" panose="02000503000000020004" pitchFamily="50"/>
            </a:endParaRPr>
          </a:p>
        </p:txBody>
      </p:sp>
      <p:cxnSp>
        <p:nvCxnSpPr>
          <p:cNvPr id="45061" name="Straight Connector 30">
            <a:extLst>
              <a:ext uri="{FF2B5EF4-FFF2-40B4-BE49-F238E27FC236}">
                <a16:creationId xmlns:a16="http://schemas.microsoft.com/office/drawing/2014/main" id="{9082B89F-8AFD-25FD-ECF7-25047DC29D0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470025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5062" name="Picture 4">
            <a:extLst>
              <a:ext uri="{FF2B5EF4-FFF2-40B4-BE49-F238E27FC236}">
                <a16:creationId xmlns:a16="http://schemas.microsoft.com/office/drawing/2014/main" id="{13A6FFDB-C3C2-EA92-55E6-729963578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670050"/>
            <a:ext cx="2111375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 descr="Puzzleteile mit einfarbiger Füllung">
            <a:extLst>
              <a:ext uri="{FF2B5EF4-FFF2-40B4-BE49-F238E27FC236}">
                <a16:creationId xmlns:a16="http://schemas.microsoft.com/office/drawing/2014/main" id="{BAF18F52-DC0B-B48E-0C4F-18611A8EF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6769" y="2214561"/>
            <a:ext cx="3733800" cy="37338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9CD2571-5152-1E7C-11BC-B0841184FBA5}"/>
              </a:ext>
            </a:extLst>
          </p:cNvPr>
          <p:cNvSpPr txBox="1"/>
          <p:nvPr/>
        </p:nvSpPr>
        <p:spPr>
          <a:xfrm>
            <a:off x="6784975" y="2804189"/>
            <a:ext cx="487489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/>
              <a:t>Definition klarer Verträge für die Interaktion zwischen verschiedenen Komponenten über Interfaces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8B5B136A-CD95-E558-0764-6152EADE042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10. </a:t>
            </a:r>
            <a:r>
              <a:rPr lang="de-DE" altLang="de-DE" sz="3200" dirty="0" err="1">
                <a:latin typeface="Helvetica Neue" panose="02000503000000020004" pitchFamily="50"/>
              </a:rPr>
              <a:t>Dependency</a:t>
            </a:r>
            <a:r>
              <a:rPr lang="de-DE" altLang="de-DE" sz="3200" dirty="0">
                <a:latin typeface="Helvetica Neue" panose="02000503000000020004" pitchFamily="50"/>
              </a:rPr>
              <a:t> </a:t>
            </a:r>
            <a:r>
              <a:rPr lang="de-DE" altLang="de-DE" sz="3200" dirty="0" err="1">
                <a:latin typeface="Helvetica Neue" panose="02000503000000020004" pitchFamily="50"/>
              </a:rPr>
              <a:t>Injection</a:t>
            </a:r>
            <a:endParaRPr lang="de-DE" altLang="de-DE" sz="3200" dirty="0">
              <a:latin typeface="Helvetica Neue" panose="02000503000000020004" pitchFamily="50"/>
            </a:endParaRPr>
          </a:p>
        </p:txBody>
      </p:sp>
      <p:pic>
        <p:nvPicPr>
          <p:cNvPr id="47107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4CAD4131-7DCB-80F2-1487-FAE729412A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sp>
        <p:nvSpPr>
          <p:cNvPr id="47108" name="TextBox 28">
            <a:extLst>
              <a:ext uri="{FF2B5EF4-FFF2-40B4-BE49-F238E27FC236}">
                <a16:creationId xmlns:a16="http://schemas.microsoft.com/office/drawing/2014/main" id="{696E16E6-EBA9-3BCC-8D7A-AAC41DA6A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19188"/>
            <a:ext cx="10342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 err="1">
                <a:latin typeface="Helvetica Neue" panose="02000503000000020004" pitchFamily="50"/>
              </a:rPr>
              <a:t>Dependency</a:t>
            </a:r>
            <a:r>
              <a:rPr lang="de-DE" altLang="de-DE" sz="1800" dirty="0">
                <a:latin typeface="Helvetica Neue" panose="02000503000000020004" pitchFamily="50"/>
              </a:rPr>
              <a:t> </a:t>
            </a:r>
            <a:r>
              <a:rPr lang="de-DE" altLang="de-DE" sz="1800" dirty="0" err="1">
                <a:latin typeface="Helvetica Neue" panose="02000503000000020004" pitchFamily="50"/>
              </a:rPr>
              <a:t>Injection</a:t>
            </a:r>
            <a:r>
              <a:rPr lang="de-DE" altLang="de-DE" sz="1800" dirty="0">
                <a:latin typeface="Helvetica Neue" panose="02000503000000020004" pitchFamily="50"/>
              </a:rPr>
              <a:t> reglementiert die Abhängigkeiten eines Objekts zur Laufzeit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de-DE" altLang="de-DE" sz="1800" dirty="0">
              <a:latin typeface="Helvetica Neue" panose="02000503000000020004" pitchFamily="50"/>
            </a:endParaRPr>
          </a:p>
        </p:txBody>
      </p:sp>
      <p:cxnSp>
        <p:nvCxnSpPr>
          <p:cNvPr id="47109" name="Straight Connector 30">
            <a:extLst>
              <a:ext uri="{FF2B5EF4-FFF2-40B4-BE49-F238E27FC236}">
                <a16:creationId xmlns:a16="http://schemas.microsoft.com/office/drawing/2014/main" id="{A7E38FF3-AD6E-50FF-2C2A-82821727A4D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470025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7110" name="Picture 3">
            <a:extLst>
              <a:ext uri="{FF2B5EF4-FFF2-40B4-BE49-F238E27FC236}">
                <a16:creationId xmlns:a16="http://schemas.microsoft.com/office/drawing/2014/main" id="{732DE630-03D1-83CB-2C16-C7C568BD4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13735"/>
            <a:ext cx="408463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1" name="TextBox 5">
            <a:extLst>
              <a:ext uri="{FF2B5EF4-FFF2-40B4-BE49-F238E27FC236}">
                <a16:creationId xmlns:a16="http://schemas.microsoft.com/office/drawing/2014/main" id="{AF8EA2A5-AF11-802E-641D-F0815EE4C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960" y="1931750"/>
            <a:ext cx="5207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2400" dirty="0">
                <a:latin typeface="Helvetica Neue" panose="02000503000000020004" pitchFamily="50"/>
              </a:rPr>
              <a:t>Beschreibung, wie ein Default-Objekt eines Interfaces initialisiert werden soll</a:t>
            </a:r>
          </a:p>
        </p:txBody>
      </p:sp>
      <p:pic>
        <p:nvPicPr>
          <p:cNvPr id="47112" name="Picture 7">
            <a:extLst>
              <a:ext uri="{FF2B5EF4-FFF2-40B4-BE49-F238E27FC236}">
                <a16:creationId xmlns:a16="http://schemas.microsoft.com/office/drawing/2014/main" id="{295BE0A0-0A2B-52B2-6621-80C192167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575" y="4241661"/>
            <a:ext cx="4343387" cy="140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13" name="Straight Arrow Connector 9">
            <a:extLst>
              <a:ext uri="{FF2B5EF4-FFF2-40B4-BE49-F238E27FC236}">
                <a16:creationId xmlns:a16="http://schemas.microsoft.com/office/drawing/2014/main" id="{73C01F15-02B6-62FA-1EF6-248C6517D78F}"/>
              </a:ext>
            </a:extLst>
          </p:cNvPr>
          <p:cNvCxnSpPr>
            <a:cxnSpLocks noChangeShapeType="1"/>
            <a:stCxn id="47110" idx="3"/>
            <a:endCxn id="47112" idx="1"/>
          </p:cNvCxnSpPr>
          <p:nvPr/>
        </p:nvCxnSpPr>
        <p:spPr bwMode="auto">
          <a:xfrm>
            <a:off x="4922838" y="4928235"/>
            <a:ext cx="2675737" cy="14546"/>
          </a:xfrm>
          <a:prstGeom prst="straightConnector1">
            <a:avLst/>
          </a:prstGeom>
          <a:noFill/>
          <a:ln w="19046">
            <a:solidFill>
              <a:srgbClr val="C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Grafik 2" descr="Nadel mit einfarbiger Füllung">
            <a:extLst>
              <a:ext uri="{FF2B5EF4-FFF2-40B4-BE49-F238E27FC236}">
                <a16:creationId xmlns:a16="http://schemas.microsoft.com/office/drawing/2014/main" id="{E76AAF19-B287-355A-B9EE-2AA9E21E0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9102" y="3172719"/>
            <a:ext cx="1770062" cy="177006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A569BDBB-7EEC-4EBA-D99A-71502BFE849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11. File IO / Game State </a:t>
            </a:r>
            <a:r>
              <a:rPr lang="de-DE" altLang="de-DE" sz="3200" dirty="0" err="1">
                <a:latin typeface="Helvetica Neue" panose="02000503000000020004" pitchFamily="50"/>
              </a:rPr>
              <a:t>Tree</a:t>
            </a:r>
            <a:endParaRPr lang="de-DE" altLang="de-DE" sz="3200" dirty="0">
              <a:latin typeface="Helvetica Neue" panose="02000503000000020004" pitchFamily="50"/>
            </a:endParaRPr>
          </a:p>
        </p:txBody>
      </p:sp>
      <p:pic>
        <p:nvPicPr>
          <p:cNvPr id="49155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87A0E6A2-E16B-427B-61C7-AF64447AF6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cxnSp>
        <p:nvCxnSpPr>
          <p:cNvPr id="49157" name="Straight Connector 30">
            <a:extLst>
              <a:ext uri="{FF2B5EF4-FFF2-40B4-BE49-F238E27FC236}">
                <a16:creationId xmlns:a16="http://schemas.microsoft.com/office/drawing/2014/main" id="{D0E9228C-E08F-F0B2-BC8B-93CAAADEB3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470025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158" name="Oval 3">
            <a:extLst>
              <a:ext uri="{FF2B5EF4-FFF2-40B4-BE49-F238E27FC236}">
                <a16:creationId xmlns:a16="http://schemas.microsoft.com/office/drawing/2014/main" id="{430430FB-BADF-36E1-889D-C80D98936567}"/>
              </a:ext>
            </a:extLst>
          </p:cNvPr>
          <p:cNvSpPr>
            <a:spLocks/>
          </p:cNvSpPr>
          <p:nvPr/>
        </p:nvSpPr>
        <p:spPr bwMode="auto">
          <a:xfrm>
            <a:off x="3367088" y="1663700"/>
            <a:ext cx="1219200" cy="914400"/>
          </a:xfrm>
          <a:custGeom>
            <a:avLst/>
            <a:gdLst>
              <a:gd name="T0" fmla="*/ 609600 w 1219196"/>
              <a:gd name="T1" fmla="*/ 0 h 914400"/>
              <a:gd name="T2" fmla="*/ 1219200 w 1219196"/>
              <a:gd name="T3" fmla="*/ 457200 h 914400"/>
              <a:gd name="T4" fmla="*/ 609600 w 1219196"/>
              <a:gd name="T5" fmla="*/ 914400 h 914400"/>
              <a:gd name="T6" fmla="*/ 0 w 1219196"/>
              <a:gd name="T7" fmla="*/ 457200 h 914400"/>
              <a:gd name="T8" fmla="*/ 178548 w 1219196"/>
              <a:gd name="T9" fmla="*/ 133911 h 914400"/>
              <a:gd name="T10" fmla="*/ 178548 w 1219196"/>
              <a:gd name="T11" fmla="*/ 780489 h 914400"/>
              <a:gd name="T12" fmla="*/ 1040652 w 1219196"/>
              <a:gd name="T13" fmla="*/ 780489 h 914400"/>
              <a:gd name="T14" fmla="*/ 1040652 w 1219196"/>
              <a:gd name="T15" fmla="*/ 133911 h 914400"/>
              <a:gd name="T16" fmla="*/ 17694720 60000 65536"/>
              <a:gd name="T17" fmla="*/ 0 60000 65536"/>
              <a:gd name="T18" fmla="*/ 5898240 60000 65536"/>
              <a:gd name="T19" fmla="*/ 11796480 60000 65536"/>
              <a:gd name="T20" fmla="*/ 17694720 60000 65536"/>
              <a:gd name="T21" fmla="*/ 5898240 60000 65536"/>
              <a:gd name="T22" fmla="*/ 5898240 60000 65536"/>
              <a:gd name="T23" fmla="*/ 17694720 60000 65536"/>
              <a:gd name="T24" fmla="*/ 178547 w 1219196"/>
              <a:gd name="T25" fmla="*/ 133911 h 914400"/>
              <a:gd name="T26" fmla="*/ 1040649 w 1219196"/>
              <a:gd name="T27" fmla="*/ 780489 h 9144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19196" h="914400">
                <a:moveTo>
                  <a:pt x="0" y="457200"/>
                </a:moveTo>
                <a:lnTo>
                  <a:pt x="0" y="457199"/>
                </a:lnTo>
                <a:cubicBezTo>
                  <a:pt x="0" y="709704"/>
                  <a:pt x="272926" y="914400"/>
                  <a:pt x="609598" y="914400"/>
                </a:cubicBezTo>
                <a:cubicBezTo>
                  <a:pt x="946269" y="914400"/>
                  <a:pt x="1219196" y="709704"/>
                  <a:pt x="1219196" y="457200"/>
                </a:cubicBezTo>
                <a:cubicBezTo>
                  <a:pt x="1219196" y="204695"/>
                  <a:pt x="946269" y="0"/>
                  <a:pt x="609598" y="0"/>
                </a:cubicBezTo>
                <a:cubicBezTo>
                  <a:pt x="272926" y="-1"/>
                  <a:pt x="0" y="204695"/>
                  <a:pt x="0" y="457199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C00000"/>
          </a:solidFill>
          <a:ln w="19046">
            <a:noFill/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solidFill>
                  <a:srgbClr val="FFFFFF"/>
                </a:solidFill>
                <a:latin typeface="Helvetica Neue" panose="02000503000000020004" pitchFamily="50"/>
              </a:rPr>
              <a:t>Game</a:t>
            </a:r>
          </a:p>
        </p:txBody>
      </p:sp>
      <p:cxnSp>
        <p:nvCxnSpPr>
          <p:cNvPr id="49159" name="Straight Arrow Connector 6">
            <a:extLst>
              <a:ext uri="{FF2B5EF4-FFF2-40B4-BE49-F238E27FC236}">
                <a16:creationId xmlns:a16="http://schemas.microsoft.com/office/drawing/2014/main" id="{02E21E0B-51C6-A9EA-0C60-981E5A24578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847971" y="2421450"/>
            <a:ext cx="1638179" cy="748274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0" name="Straight Arrow Connector 9">
            <a:extLst>
              <a:ext uri="{FF2B5EF4-FFF2-40B4-BE49-F238E27FC236}">
                <a16:creationId xmlns:a16="http://schemas.microsoft.com/office/drawing/2014/main" id="{A69D7C02-2BBC-6515-AB6F-0A2C3E93863F}"/>
              </a:ext>
            </a:extLst>
          </p:cNvPr>
          <p:cNvCxnSpPr>
            <a:cxnSpLocks noChangeShapeType="1"/>
            <a:stCxn id="49158" idx="2"/>
            <a:endCxn id="49163" idx="0"/>
          </p:cNvCxnSpPr>
          <p:nvPr/>
        </p:nvCxnSpPr>
        <p:spPr bwMode="auto">
          <a:xfrm flipH="1">
            <a:off x="3970338" y="2578100"/>
            <a:ext cx="6350" cy="614363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1" name="Straight Arrow Connector 11">
            <a:extLst>
              <a:ext uri="{FF2B5EF4-FFF2-40B4-BE49-F238E27FC236}">
                <a16:creationId xmlns:a16="http://schemas.microsoft.com/office/drawing/2014/main" id="{69115CDA-E8EB-0363-509B-B3BE8554D649}"/>
              </a:ext>
            </a:extLst>
          </p:cNvPr>
          <p:cNvCxnSpPr>
            <a:cxnSpLocks noChangeShapeType="1"/>
            <a:stCxn id="49158" idx="6"/>
          </p:cNvCxnSpPr>
          <p:nvPr/>
        </p:nvCxnSpPr>
        <p:spPr bwMode="auto">
          <a:xfrm>
            <a:off x="4407743" y="2444189"/>
            <a:ext cx="2150373" cy="748274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162" name="Oval 17">
            <a:extLst>
              <a:ext uri="{FF2B5EF4-FFF2-40B4-BE49-F238E27FC236}">
                <a16:creationId xmlns:a16="http://schemas.microsoft.com/office/drawing/2014/main" id="{9F66A4F8-7FB1-E513-508D-D39B33D92238}"/>
              </a:ext>
            </a:extLst>
          </p:cNvPr>
          <p:cNvSpPr>
            <a:spLocks/>
          </p:cNvSpPr>
          <p:nvPr/>
        </p:nvSpPr>
        <p:spPr bwMode="auto">
          <a:xfrm>
            <a:off x="912813" y="3192463"/>
            <a:ext cx="1728788" cy="914400"/>
          </a:xfrm>
          <a:custGeom>
            <a:avLst/>
            <a:gdLst>
              <a:gd name="T0" fmla="*/ 772319 w 1544321"/>
              <a:gd name="T1" fmla="*/ 0 h 914400"/>
              <a:gd name="T2" fmla="*/ 1544637 w 1544321"/>
              <a:gd name="T3" fmla="*/ 457200 h 914400"/>
              <a:gd name="T4" fmla="*/ 772319 w 1544321"/>
              <a:gd name="T5" fmla="*/ 914400 h 914400"/>
              <a:gd name="T6" fmla="*/ 0 w 1544321"/>
              <a:gd name="T7" fmla="*/ 457200 h 914400"/>
              <a:gd name="T8" fmla="*/ 226207 w 1544321"/>
              <a:gd name="T9" fmla="*/ 133911 h 914400"/>
              <a:gd name="T10" fmla="*/ 226207 w 1544321"/>
              <a:gd name="T11" fmla="*/ 780489 h 914400"/>
              <a:gd name="T12" fmla="*/ 1318430 w 1544321"/>
              <a:gd name="T13" fmla="*/ 780489 h 914400"/>
              <a:gd name="T14" fmla="*/ 1318430 w 1544321"/>
              <a:gd name="T15" fmla="*/ 133911 h 914400"/>
              <a:gd name="T16" fmla="*/ 17694720 60000 65536"/>
              <a:gd name="T17" fmla="*/ 0 60000 65536"/>
              <a:gd name="T18" fmla="*/ 5898240 60000 65536"/>
              <a:gd name="T19" fmla="*/ 11796480 60000 65536"/>
              <a:gd name="T20" fmla="*/ 17694720 60000 65536"/>
              <a:gd name="T21" fmla="*/ 5898240 60000 65536"/>
              <a:gd name="T22" fmla="*/ 5898240 60000 65536"/>
              <a:gd name="T23" fmla="*/ 17694720 60000 65536"/>
              <a:gd name="T24" fmla="*/ 226161 w 1544321"/>
              <a:gd name="T25" fmla="*/ 133911 h 914400"/>
              <a:gd name="T26" fmla="*/ 1318160 w 1544321"/>
              <a:gd name="T27" fmla="*/ 780489 h 9144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544321" h="914400">
                <a:moveTo>
                  <a:pt x="0" y="457200"/>
                </a:moveTo>
                <a:lnTo>
                  <a:pt x="0" y="457199"/>
                </a:lnTo>
                <a:cubicBezTo>
                  <a:pt x="0" y="709704"/>
                  <a:pt x="345707" y="914400"/>
                  <a:pt x="772160" y="914400"/>
                </a:cubicBezTo>
                <a:cubicBezTo>
                  <a:pt x="1198612" y="914400"/>
                  <a:pt x="1544320" y="709704"/>
                  <a:pt x="1544320" y="457200"/>
                </a:cubicBezTo>
                <a:cubicBezTo>
                  <a:pt x="1544320" y="204695"/>
                  <a:pt x="1198612" y="0"/>
                  <a:pt x="772160" y="0"/>
                </a:cubicBezTo>
                <a:cubicBezTo>
                  <a:pt x="345707" y="-1"/>
                  <a:pt x="0" y="204695"/>
                  <a:pt x="0" y="457199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C00000"/>
          </a:solidFill>
          <a:ln w="19046">
            <a:noFill/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 err="1">
                <a:solidFill>
                  <a:srgbClr val="FFFFFF"/>
                </a:solidFill>
                <a:latin typeface="Helvetica Neue" panose="02000503000000020004" pitchFamily="50"/>
              </a:rPr>
              <a:t>TurnOverField</a:t>
            </a:r>
            <a:endParaRPr lang="de-DE" altLang="de-DE" sz="1800" dirty="0">
              <a:solidFill>
                <a:srgbClr val="FFFFFF"/>
              </a:solidFill>
              <a:latin typeface="Helvetica Neue" panose="02000503000000020004" pitchFamily="50"/>
            </a:endParaRPr>
          </a:p>
        </p:txBody>
      </p:sp>
      <p:sp>
        <p:nvSpPr>
          <p:cNvPr id="49163" name="Oval 20">
            <a:extLst>
              <a:ext uri="{FF2B5EF4-FFF2-40B4-BE49-F238E27FC236}">
                <a16:creationId xmlns:a16="http://schemas.microsoft.com/office/drawing/2014/main" id="{7A638477-76CB-E587-917E-57DE647C4E32}"/>
              </a:ext>
            </a:extLst>
          </p:cNvPr>
          <p:cNvSpPr>
            <a:spLocks/>
          </p:cNvSpPr>
          <p:nvPr/>
        </p:nvSpPr>
        <p:spPr bwMode="auto">
          <a:xfrm>
            <a:off x="3360738" y="3192463"/>
            <a:ext cx="1219200" cy="914400"/>
          </a:xfrm>
          <a:custGeom>
            <a:avLst/>
            <a:gdLst>
              <a:gd name="T0" fmla="*/ 609600 w 1219196"/>
              <a:gd name="T1" fmla="*/ 0 h 914400"/>
              <a:gd name="T2" fmla="*/ 1219200 w 1219196"/>
              <a:gd name="T3" fmla="*/ 457200 h 914400"/>
              <a:gd name="T4" fmla="*/ 609600 w 1219196"/>
              <a:gd name="T5" fmla="*/ 914400 h 914400"/>
              <a:gd name="T6" fmla="*/ 0 w 1219196"/>
              <a:gd name="T7" fmla="*/ 457200 h 914400"/>
              <a:gd name="T8" fmla="*/ 178548 w 1219196"/>
              <a:gd name="T9" fmla="*/ 133911 h 914400"/>
              <a:gd name="T10" fmla="*/ 178548 w 1219196"/>
              <a:gd name="T11" fmla="*/ 780489 h 914400"/>
              <a:gd name="T12" fmla="*/ 1040652 w 1219196"/>
              <a:gd name="T13" fmla="*/ 780489 h 914400"/>
              <a:gd name="T14" fmla="*/ 1040652 w 1219196"/>
              <a:gd name="T15" fmla="*/ 133911 h 914400"/>
              <a:gd name="T16" fmla="*/ 17694720 60000 65536"/>
              <a:gd name="T17" fmla="*/ 0 60000 65536"/>
              <a:gd name="T18" fmla="*/ 5898240 60000 65536"/>
              <a:gd name="T19" fmla="*/ 11796480 60000 65536"/>
              <a:gd name="T20" fmla="*/ 17694720 60000 65536"/>
              <a:gd name="T21" fmla="*/ 5898240 60000 65536"/>
              <a:gd name="T22" fmla="*/ 5898240 60000 65536"/>
              <a:gd name="T23" fmla="*/ 17694720 60000 65536"/>
              <a:gd name="T24" fmla="*/ 178547 w 1219196"/>
              <a:gd name="T25" fmla="*/ 133911 h 914400"/>
              <a:gd name="T26" fmla="*/ 1040649 w 1219196"/>
              <a:gd name="T27" fmla="*/ 780489 h 9144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19196" h="914400">
                <a:moveTo>
                  <a:pt x="0" y="457200"/>
                </a:moveTo>
                <a:lnTo>
                  <a:pt x="0" y="457199"/>
                </a:lnTo>
                <a:cubicBezTo>
                  <a:pt x="0" y="709704"/>
                  <a:pt x="272926" y="914400"/>
                  <a:pt x="609598" y="914400"/>
                </a:cubicBezTo>
                <a:cubicBezTo>
                  <a:pt x="946269" y="914400"/>
                  <a:pt x="1219196" y="709704"/>
                  <a:pt x="1219196" y="457200"/>
                </a:cubicBezTo>
                <a:cubicBezTo>
                  <a:pt x="1219196" y="204695"/>
                  <a:pt x="946269" y="0"/>
                  <a:pt x="609598" y="0"/>
                </a:cubicBezTo>
                <a:cubicBezTo>
                  <a:pt x="272926" y="-1"/>
                  <a:pt x="0" y="204695"/>
                  <a:pt x="0" y="457199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C00000"/>
          </a:solidFill>
          <a:ln w="19046">
            <a:noFill/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>
                <a:solidFill>
                  <a:srgbClr val="FFFFFF"/>
                </a:solidFill>
                <a:latin typeface="Helvetica Neue" panose="02000503000000020004" pitchFamily="50"/>
              </a:rPr>
              <a:t>Deck</a:t>
            </a:r>
          </a:p>
        </p:txBody>
      </p:sp>
      <p:sp>
        <p:nvSpPr>
          <p:cNvPr id="49164" name="Oval 21">
            <a:extLst>
              <a:ext uri="{FF2B5EF4-FFF2-40B4-BE49-F238E27FC236}">
                <a16:creationId xmlns:a16="http://schemas.microsoft.com/office/drawing/2014/main" id="{933CF09E-843D-D809-C00F-3007B0C54428}"/>
              </a:ext>
            </a:extLst>
          </p:cNvPr>
          <p:cNvSpPr>
            <a:spLocks/>
          </p:cNvSpPr>
          <p:nvPr/>
        </p:nvSpPr>
        <p:spPr bwMode="auto">
          <a:xfrm>
            <a:off x="6100763" y="3192463"/>
            <a:ext cx="1219200" cy="914400"/>
          </a:xfrm>
          <a:custGeom>
            <a:avLst/>
            <a:gdLst>
              <a:gd name="T0" fmla="*/ 609600 w 1219196"/>
              <a:gd name="T1" fmla="*/ 0 h 914400"/>
              <a:gd name="T2" fmla="*/ 1219200 w 1219196"/>
              <a:gd name="T3" fmla="*/ 457200 h 914400"/>
              <a:gd name="T4" fmla="*/ 609600 w 1219196"/>
              <a:gd name="T5" fmla="*/ 914400 h 914400"/>
              <a:gd name="T6" fmla="*/ 0 w 1219196"/>
              <a:gd name="T7" fmla="*/ 457200 h 914400"/>
              <a:gd name="T8" fmla="*/ 178548 w 1219196"/>
              <a:gd name="T9" fmla="*/ 133911 h 914400"/>
              <a:gd name="T10" fmla="*/ 178548 w 1219196"/>
              <a:gd name="T11" fmla="*/ 780489 h 914400"/>
              <a:gd name="T12" fmla="*/ 1040652 w 1219196"/>
              <a:gd name="T13" fmla="*/ 780489 h 914400"/>
              <a:gd name="T14" fmla="*/ 1040652 w 1219196"/>
              <a:gd name="T15" fmla="*/ 133911 h 914400"/>
              <a:gd name="T16" fmla="*/ 17694720 60000 65536"/>
              <a:gd name="T17" fmla="*/ 0 60000 65536"/>
              <a:gd name="T18" fmla="*/ 5898240 60000 65536"/>
              <a:gd name="T19" fmla="*/ 11796480 60000 65536"/>
              <a:gd name="T20" fmla="*/ 17694720 60000 65536"/>
              <a:gd name="T21" fmla="*/ 5898240 60000 65536"/>
              <a:gd name="T22" fmla="*/ 5898240 60000 65536"/>
              <a:gd name="T23" fmla="*/ 17694720 60000 65536"/>
              <a:gd name="T24" fmla="*/ 178547 w 1219196"/>
              <a:gd name="T25" fmla="*/ 133911 h 914400"/>
              <a:gd name="T26" fmla="*/ 1040649 w 1219196"/>
              <a:gd name="T27" fmla="*/ 780489 h 9144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19196" h="914400">
                <a:moveTo>
                  <a:pt x="0" y="457200"/>
                </a:moveTo>
                <a:lnTo>
                  <a:pt x="0" y="457199"/>
                </a:lnTo>
                <a:cubicBezTo>
                  <a:pt x="0" y="709704"/>
                  <a:pt x="272926" y="914400"/>
                  <a:pt x="609598" y="914400"/>
                </a:cubicBezTo>
                <a:cubicBezTo>
                  <a:pt x="946269" y="914400"/>
                  <a:pt x="1219196" y="709704"/>
                  <a:pt x="1219196" y="457200"/>
                </a:cubicBezTo>
                <a:cubicBezTo>
                  <a:pt x="1219196" y="204695"/>
                  <a:pt x="946269" y="0"/>
                  <a:pt x="609598" y="0"/>
                </a:cubicBezTo>
                <a:cubicBezTo>
                  <a:pt x="272926" y="-1"/>
                  <a:pt x="0" y="204695"/>
                  <a:pt x="0" y="457199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C00000"/>
          </a:solidFill>
          <a:ln w="19046">
            <a:noFill/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>
                <a:solidFill>
                  <a:srgbClr val="FFFFFF"/>
                </a:solidFill>
                <a:latin typeface="Helvetica Neue" panose="02000503000000020004" pitchFamily="50"/>
              </a:rPr>
              <a:t>Player</a:t>
            </a:r>
          </a:p>
        </p:txBody>
      </p:sp>
      <p:cxnSp>
        <p:nvCxnSpPr>
          <p:cNvPr id="49165" name="Straight Arrow Connector 38">
            <a:extLst>
              <a:ext uri="{FF2B5EF4-FFF2-40B4-BE49-F238E27FC236}">
                <a16:creationId xmlns:a16="http://schemas.microsoft.com/office/drawing/2014/main" id="{5E64B3CE-D7AF-B488-E818-0FB850210A74}"/>
              </a:ext>
            </a:extLst>
          </p:cNvPr>
          <p:cNvCxnSpPr>
            <a:cxnSpLocks noChangeShapeType="1"/>
            <a:stCxn id="49164" idx="5"/>
          </p:cNvCxnSpPr>
          <p:nvPr/>
        </p:nvCxnSpPr>
        <p:spPr bwMode="auto">
          <a:xfrm flipH="1">
            <a:off x="5152103" y="3972952"/>
            <a:ext cx="1127209" cy="351398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6" name="Straight Arrow Connector 42">
            <a:extLst>
              <a:ext uri="{FF2B5EF4-FFF2-40B4-BE49-F238E27FC236}">
                <a16:creationId xmlns:a16="http://schemas.microsoft.com/office/drawing/2014/main" id="{02831E6E-1D23-6CB4-FB5D-C66ABD84D84B}"/>
              </a:ext>
            </a:extLst>
          </p:cNvPr>
          <p:cNvCxnSpPr>
            <a:cxnSpLocks noChangeShapeType="1"/>
            <a:stCxn id="49164" idx="6"/>
          </p:cNvCxnSpPr>
          <p:nvPr/>
        </p:nvCxnSpPr>
        <p:spPr bwMode="auto">
          <a:xfrm>
            <a:off x="7141418" y="3972952"/>
            <a:ext cx="1095802" cy="330443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167" name="Oval 45">
            <a:extLst>
              <a:ext uri="{FF2B5EF4-FFF2-40B4-BE49-F238E27FC236}">
                <a16:creationId xmlns:a16="http://schemas.microsoft.com/office/drawing/2014/main" id="{248B5654-9F85-8D0C-5FDE-8EA29B58077B}"/>
              </a:ext>
            </a:extLst>
          </p:cNvPr>
          <p:cNvSpPr>
            <a:spLocks/>
          </p:cNvSpPr>
          <p:nvPr/>
        </p:nvSpPr>
        <p:spPr bwMode="auto">
          <a:xfrm>
            <a:off x="4408488" y="4324350"/>
            <a:ext cx="1219200" cy="914400"/>
          </a:xfrm>
          <a:custGeom>
            <a:avLst/>
            <a:gdLst>
              <a:gd name="T0" fmla="*/ 609600 w 1219196"/>
              <a:gd name="T1" fmla="*/ 0 h 914400"/>
              <a:gd name="T2" fmla="*/ 1219200 w 1219196"/>
              <a:gd name="T3" fmla="*/ 457200 h 914400"/>
              <a:gd name="T4" fmla="*/ 609600 w 1219196"/>
              <a:gd name="T5" fmla="*/ 914400 h 914400"/>
              <a:gd name="T6" fmla="*/ 0 w 1219196"/>
              <a:gd name="T7" fmla="*/ 457200 h 914400"/>
              <a:gd name="T8" fmla="*/ 178548 w 1219196"/>
              <a:gd name="T9" fmla="*/ 133911 h 914400"/>
              <a:gd name="T10" fmla="*/ 178548 w 1219196"/>
              <a:gd name="T11" fmla="*/ 780489 h 914400"/>
              <a:gd name="T12" fmla="*/ 1040652 w 1219196"/>
              <a:gd name="T13" fmla="*/ 780489 h 914400"/>
              <a:gd name="T14" fmla="*/ 1040652 w 1219196"/>
              <a:gd name="T15" fmla="*/ 133911 h 914400"/>
              <a:gd name="T16" fmla="*/ 17694720 60000 65536"/>
              <a:gd name="T17" fmla="*/ 0 60000 65536"/>
              <a:gd name="T18" fmla="*/ 5898240 60000 65536"/>
              <a:gd name="T19" fmla="*/ 11796480 60000 65536"/>
              <a:gd name="T20" fmla="*/ 17694720 60000 65536"/>
              <a:gd name="T21" fmla="*/ 5898240 60000 65536"/>
              <a:gd name="T22" fmla="*/ 5898240 60000 65536"/>
              <a:gd name="T23" fmla="*/ 17694720 60000 65536"/>
              <a:gd name="T24" fmla="*/ 178547 w 1219196"/>
              <a:gd name="T25" fmla="*/ 133911 h 914400"/>
              <a:gd name="T26" fmla="*/ 1040649 w 1219196"/>
              <a:gd name="T27" fmla="*/ 780489 h 9144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19196" h="914400">
                <a:moveTo>
                  <a:pt x="0" y="457200"/>
                </a:moveTo>
                <a:lnTo>
                  <a:pt x="0" y="457199"/>
                </a:lnTo>
                <a:cubicBezTo>
                  <a:pt x="0" y="709704"/>
                  <a:pt x="272926" y="914400"/>
                  <a:pt x="609598" y="914400"/>
                </a:cubicBezTo>
                <a:cubicBezTo>
                  <a:pt x="946269" y="914400"/>
                  <a:pt x="1219196" y="709704"/>
                  <a:pt x="1219196" y="457200"/>
                </a:cubicBezTo>
                <a:cubicBezTo>
                  <a:pt x="1219196" y="204695"/>
                  <a:pt x="946269" y="0"/>
                  <a:pt x="609598" y="0"/>
                </a:cubicBezTo>
                <a:cubicBezTo>
                  <a:pt x="272926" y="-1"/>
                  <a:pt x="0" y="204695"/>
                  <a:pt x="0" y="457199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C00000"/>
          </a:solidFill>
          <a:ln w="19046">
            <a:noFill/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>
                <a:solidFill>
                  <a:srgbClr val="FFFFFF"/>
                </a:solidFill>
                <a:latin typeface="Helvetica Neue" panose="02000503000000020004" pitchFamily="50"/>
              </a:rPr>
              <a:t>Hand</a:t>
            </a:r>
          </a:p>
        </p:txBody>
      </p:sp>
      <p:sp>
        <p:nvSpPr>
          <p:cNvPr id="49168" name="Oval 47">
            <a:extLst>
              <a:ext uri="{FF2B5EF4-FFF2-40B4-BE49-F238E27FC236}">
                <a16:creationId xmlns:a16="http://schemas.microsoft.com/office/drawing/2014/main" id="{C2D8ED07-6FFF-3334-2AE2-54C7840BFAED}"/>
              </a:ext>
            </a:extLst>
          </p:cNvPr>
          <p:cNvSpPr>
            <a:spLocks/>
          </p:cNvSpPr>
          <p:nvPr/>
        </p:nvSpPr>
        <p:spPr bwMode="auto">
          <a:xfrm>
            <a:off x="7423150" y="4324350"/>
            <a:ext cx="1779588" cy="914400"/>
          </a:xfrm>
          <a:custGeom>
            <a:avLst/>
            <a:gdLst>
              <a:gd name="T0" fmla="*/ 848519 w 1696724"/>
              <a:gd name="T1" fmla="*/ 0 h 914400"/>
              <a:gd name="T2" fmla="*/ 1697038 w 1696724"/>
              <a:gd name="T3" fmla="*/ 457200 h 914400"/>
              <a:gd name="T4" fmla="*/ 848519 w 1696724"/>
              <a:gd name="T5" fmla="*/ 914400 h 914400"/>
              <a:gd name="T6" fmla="*/ 0 w 1696724"/>
              <a:gd name="T7" fmla="*/ 457200 h 914400"/>
              <a:gd name="T8" fmla="*/ 248525 w 1696724"/>
              <a:gd name="T9" fmla="*/ 133911 h 914400"/>
              <a:gd name="T10" fmla="*/ 248525 w 1696724"/>
              <a:gd name="T11" fmla="*/ 780489 h 914400"/>
              <a:gd name="T12" fmla="*/ 1448513 w 1696724"/>
              <a:gd name="T13" fmla="*/ 780489 h 914400"/>
              <a:gd name="T14" fmla="*/ 1448513 w 1696724"/>
              <a:gd name="T15" fmla="*/ 133911 h 914400"/>
              <a:gd name="T16" fmla="*/ 17694720 60000 65536"/>
              <a:gd name="T17" fmla="*/ 0 60000 65536"/>
              <a:gd name="T18" fmla="*/ 5898240 60000 65536"/>
              <a:gd name="T19" fmla="*/ 11796480 60000 65536"/>
              <a:gd name="T20" fmla="*/ 17694720 60000 65536"/>
              <a:gd name="T21" fmla="*/ 5898240 60000 65536"/>
              <a:gd name="T22" fmla="*/ 5898240 60000 65536"/>
              <a:gd name="T23" fmla="*/ 17694720 60000 65536"/>
              <a:gd name="T24" fmla="*/ 248479 w 1696724"/>
              <a:gd name="T25" fmla="*/ 133911 h 914400"/>
              <a:gd name="T26" fmla="*/ 1448245 w 1696724"/>
              <a:gd name="T27" fmla="*/ 780489 h 9144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96724" h="914400">
                <a:moveTo>
                  <a:pt x="0" y="457200"/>
                </a:moveTo>
                <a:lnTo>
                  <a:pt x="0" y="457199"/>
                </a:lnTo>
                <a:cubicBezTo>
                  <a:pt x="0" y="709704"/>
                  <a:pt x="379824" y="914400"/>
                  <a:pt x="848362" y="914400"/>
                </a:cubicBezTo>
                <a:cubicBezTo>
                  <a:pt x="1316899" y="914400"/>
                  <a:pt x="1696724" y="709704"/>
                  <a:pt x="1696724" y="457200"/>
                </a:cubicBezTo>
                <a:cubicBezTo>
                  <a:pt x="1696724" y="204695"/>
                  <a:pt x="1316899" y="0"/>
                  <a:pt x="848362" y="0"/>
                </a:cubicBezTo>
                <a:cubicBezTo>
                  <a:pt x="379824" y="-1"/>
                  <a:pt x="0" y="204695"/>
                  <a:pt x="0" y="457199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C00000"/>
          </a:solidFill>
          <a:ln w="19046">
            <a:noFill/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>
                <a:solidFill>
                  <a:srgbClr val="FFFFFF"/>
                </a:solidFill>
                <a:latin typeface="Helvetica Neue" panose="02000503000000020004" pitchFamily="50"/>
              </a:rPr>
              <a:t>BeanField</a:t>
            </a:r>
          </a:p>
        </p:txBody>
      </p:sp>
      <p:pic>
        <p:nvPicPr>
          <p:cNvPr id="49169" name="Picture 56">
            <a:extLst>
              <a:ext uri="{FF2B5EF4-FFF2-40B4-BE49-F238E27FC236}">
                <a16:creationId xmlns:a16="http://schemas.microsoft.com/office/drawing/2014/main" id="{8832B51D-198E-7B71-7269-0B5919A57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59" t="30380" r="31290" b="35577"/>
          <a:stretch>
            <a:fillRect/>
          </a:stretch>
        </p:blipFill>
        <p:spPr bwMode="auto">
          <a:xfrm>
            <a:off x="701675" y="4324350"/>
            <a:ext cx="1728788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70" name="Picture 58">
            <a:extLst>
              <a:ext uri="{FF2B5EF4-FFF2-40B4-BE49-F238E27FC236}">
                <a16:creationId xmlns:a16="http://schemas.microsoft.com/office/drawing/2014/main" id="{18EF0337-3C55-F654-9FF2-3C09EB02E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3" r="67934" b="41267"/>
          <a:stretch>
            <a:fillRect/>
          </a:stretch>
        </p:blipFill>
        <p:spPr bwMode="auto">
          <a:xfrm>
            <a:off x="7342188" y="5418138"/>
            <a:ext cx="1860550" cy="12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71" name="Picture 65">
            <a:extLst>
              <a:ext uri="{FF2B5EF4-FFF2-40B4-BE49-F238E27FC236}">
                <a16:creationId xmlns:a16="http://schemas.microsoft.com/office/drawing/2014/main" id="{7A015404-E893-65B3-093B-5A8E88D39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8" t="65776" r="31155"/>
          <a:stretch>
            <a:fillRect/>
          </a:stretch>
        </p:blipFill>
        <p:spPr bwMode="auto">
          <a:xfrm>
            <a:off x="4138613" y="5351463"/>
            <a:ext cx="1576387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72" name="Picture 67">
            <a:extLst>
              <a:ext uri="{FF2B5EF4-FFF2-40B4-BE49-F238E27FC236}">
                <a16:creationId xmlns:a16="http://schemas.microsoft.com/office/drawing/2014/main" id="{1E70A3CF-0853-F47F-E5A2-82965549A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9" t="-311" r="23402" b="76012"/>
          <a:stretch>
            <a:fillRect/>
          </a:stretch>
        </p:blipFill>
        <p:spPr bwMode="auto">
          <a:xfrm>
            <a:off x="7540625" y="2343150"/>
            <a:ext cx="1219200" cy="15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73" name="Oval 68">
            <a:extLst>
              <a:ext uri="{FF2B5EF4-FFF2-40B4-BE49-F238E27FC236}">
                <a16:creationId xmlns:a16="http://schemas.microsoft.com/office/drawing/2014/main" id="{69C4FAEF-7388-0B88-3544-B84DC0BF1CCA}"/>
              </a:ext>
            </a:extLst>
          </p:cNvPr>
          <p:cNvSpPr>
            <a:spLocks/>
          </p:cNvSpPr>
          <p:nvPr/>
        </p:nvSpPr>
        <p:spPr bwMode="auto">
          <a:xfrm>
            <a:off x="9796463" y="1663700"/>
            <a:ext cx="1219200" cy="914400"/>
          </a:xfrm>
          <a:custGeom>
            <a:avLst/>
            <a:gdLst>
              <a:gd name="T0" fmla="*/ 609600 w 1219196"/>
              <a:gd name="T1" fmla="*/ 0 h 914400"/>
              <a:gd name="T2" fmla="*/ 1219200 w 1219196"/>
              <a:gd name="T3" fmla="*/ 457200 h 914400"/>
              <a:gd name="T4" fmla="*/ 609600 w 1219196"/>
              <a:gd name="T5" fmla="*/ 914400 h 914400"/>
              <a:gd name="T6" fmla="*/ 0 w 1219196"/>
              <a:gd name="T7" fmla="*/ 457200 h 914400"/>
              <a:gd name="T8" fmla="*/ 178548 w 1219196"/>
              <a:gd name="T9" fmla="*/ 133911 h 914400"/>
              <a:gd name="T10" fmla="*/ 178548 w 1219196"/>
              <a:gd name="T11" fmla="*/ 780489 h 914400"/>
              <a:gd name="T12" fmla="*/ 1040652 w 1219196"/>
              <a:gd name="T13" fmla="*/ 780489 h 914400"/>
              <a:gd name="T14" fmla="*/ 1040652 w 1219196"/>
              <a:gd name="T15" fmla="*/ 133911 h 914400"/>
              <a:gd name="T16" fmla="*/ 17694720 60000 65536"/>
              <a:gd name="T17" fmla="*/ 0 60000 65536"/>
              <a:gd name="T18" fmla="*/ 5898240 60000 65536"/>
              <a:gd name="T19" fmla="*/ 11796480 60000 65536"/>
              <a:gd name="T20" fmla="*/ 17694720 60000 65536"/>
              <a:gd name="T21" fmla="*/ 5898240 60000 65536"/>
              <a:gd name="T22" fmla="*/ 5898240 60000 65536"/>
              <a:gd name="T23" fmla="*/ 17694720 60000 65536"/>
              <a:gd name="T24" fmla="*/ 178547 w 1219196"/>
              <a:gd name="T25" fmla="*/ 133911 h 914400"/>
              <a:gd name="T26" fmla="*/ 1040649 w 1219196"/>
              <a:gd name="T27" fmla="*/ 780489 h 9144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219196" h="914400">
                <a:moveTo>
                  <a:pt x="0" y="457200"/>
                </a:moveTo>
                <a:lnTo>
                  <a:pt x="0" y="457199"/>
                </a:lnTo>
                <a:cubicBezTo>
                  <a:pt x="0" y="709704"/>
                  <a:pt x="272926" y="914400"/>
                  <a:pt x="609598" y="914400"/>
                </a:cubicBezTo>
                <a:cubicBezTo>
                  <a:pt x="946269" y="914400"/>
                  <a:pt x="1219196" y="709704"/>
                  <a:pt x="1219196" y="457200"/>
                </a:cubicBezTo>
                <a:cubicBezTo>
                  <a:pt x="1219196" y="204695"/>
                  <a:pt x="946269" y="0"/>
                  <a:pt x="609598" y="0"/>
                </a:cubicBezTo>
                <a:cubicBezTo>
                  <a:pt x="272926" y="-1"/>
                  <a:pt x="0" y="204695"/>
                  <a:pt x="0" y="457199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C00000"/>
          </a:solidFill>
          <a:ln w="19046">
            <a:noFill/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 err="1">
                <a:solidFill>
                  <a:srgbClr val="FFFFFF"/>
                </a:solidFill>
                <a:latin typeface="Helvetica Neue" panose="02000503000000020004" pitchFamily="50"/>
              </a:rPr>
              <a:t>PhaseState</a:t>
            </a:r>
            <a:endParaRPr lang="de-DE" altLang="de-DE" sz="1800" dirty="0">
              <a:solidFill>
                <a:srgbClr val="FFFFFF"/>
              </a:solidFill>
              <a:latin typeface="Helvetica Neue" panose="02000503000000020004" pitchFamily="50"/>
            </a:endParaRPr>
          </a:p>
        </p:txBody>
      </p:sp>
      <p:pic>
        <p:nvPicPr>
          <p:cNvPr id="49174" name="Picture 70">
            <a:extLst>
              <a:ext uri="{FF2B5EF4-FFF2-40B4-BE49-F238E27FC236}">
                <a16:creationId xmlns:a16="http://schemas.microsoft.com/office/drawing/2014/main" id="{99063DA6-258F-327D-37A0-4D1B5053D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488" y="2708275"/>
            <a:ext cx="2852737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75" name="Picture 72">
            <a:extLst>
              <a:ext uri="{FF2B5EF4-FFF2-40B4-BE49-F238E27FC236}">
                <a16:creationId xmlns:a16="http://schemas.microsoft.com/office/drawing/2014/main" id="{2049AD2A-7C76-53D8-8BFF-9A58A43CE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200" y="2971800"/>
            <a:ext cx="1357313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2F5F361D-E479-D6A3-5ACF-55D7964447C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11. File IO / </a:t>
            </a:r>
            <a:r>
              <a:rPr lang="de-DE" altLang="de-DE" sz="3200" dirty="0" err="1">
                <a:latin typeface="Helvetica Neue" panose="02000503000000020004" pitchFamily="50"/>
              </a:rPr>
              <a:t>Json</a:t>
            </a:r>
            <a:r>
              <a:rPr lang="de-DE" altLang="de-DE" sz="3200" dirty="0">
                <a:latin typeface="Helvetica Neue" panose="02000503000000020004" pitchFamily="50"/>
              </a:rPr>
              <a:t> und XML</a:t>
            </a:r>
          </a:p>
        </p:txBody>
      </p:sp>
      <p:pic>
        <p:nvPicPr>
          <p:cNvPr id="51203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5A361FB9-381F-0490-8B20-89AEA2BD7E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sp>
        <p:nvSpPr>
          <p:cNvPr id="51204" name="TextBox 28">
            <a:extLst>
              <a:ext uri="{FF2B5EF4-FFF2-40B4-BE49-F238E27FC236}">
                <a16:creationId xmlns:a16="http://schemas.microsoft.com/office/drawing/2014/main" id="{09B48D2D-E5A2-EEEF-E2C3-C8560C46E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19188"/>
            <a:ext cx="10342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latin typeface="Helvetica Neue" panose="02000503000000020004" pitchFamily="50"/>
              </a:rPr>
              <a:t>Speicherung des Game </a:t>
            </a:r>
            <a:r>
              <a:rPr lang="de-DE" altLang="de-DE" sz="1800" dirty="0" err="1">
                <a:latin typeface="Helvetica Neue" panose="02000503000000020004" pitchFamily="50"/>
              </a:rPr>
              <a:t>State‘s</a:t>
            </a:r>
            <a:r>
              <a:rPr lang="de-DE" altLang="de-DE" sz="1800" dirty="0">
                <a:latin typeface="Helvetica Neue" panose="02000503000000020004" pitchFamily="50"/>
              </a:rPr>
              <a:t>, um nach einer Pausierung des Spiels, das Spiel weiterzuspielen.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de-DE" altLang="de-DE" sz="1800" dirty="0">
              <a:latin typeface="Helvetica Neue" panose="02000503000000020004" pitchFamily="50"/>
            </a:endParaRPr>
          </a:p>
        </p:txBody>
      </p:sp>
      <p:cxnSp>
        <p:nvCxnSpPr>
          <p:cNvPr id="51205" name="Straight Connector 30">
            <a:extLst>
              <a:ext uri="{FF2B5EF4-FFF2-40B4-BE49-F238E27FC236}">
                <a16:creationId xmlns:a16="http://schemas.microsoft.com/office/drawing/2014/main" id="{F5D6E717-D42E-FC47-8D31-B0CB1CE147E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470025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1206" name="Picture 4">
            <a:extLst>
              <a:ext uri="{FF2B5EF4-FFF2-40B4-BE49-F238E27FC236}">
                <a16:creationId xmlns:a16="http://schemas.microsoft.com/office/drawing/2014/main" id="{C393D309-8701-302F-D9D7-8E75909C0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575" y="1689100"/>
            <a:ext cx="40767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13">
            <a:extLst>
              <a:ext uri="{FF2B5EF4-FFF2-40B4-BE49-F238E27FC236}">
                <a16:creationId xmlns:a16="http://schemas.microsoft.com/office/drawing/2014/main" id="{4E6ADC22-6700-38E2-4DEC-EDAE325B2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689100"/>
            <a:ext cx="4433888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8" name="TextBox 14">
            <a:extLst>
              <a:ext uri="{FF2B5EF4-FFF2-40B4-BE49-F238E27FC236}">
                <a16:creationId xmlns:a16="http://schemas.microsoft.com/office/drawing/2014/main" id="{055B98F1-D921-4FF6-9346-9493B3A28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575" y="4094163"/>
            <a:ext cx="392906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latin typeface="Helvetica Neue" panose="02000503000000020004" pitchFamily="50"/>
              </a:rPr>
              <a:t>In </a:t>
            </a:r>
            <a:r>
              <a:rPr lang="de-DE" altLang="de-DE" sz="1800" dirty="0" err="1">
                <a:latin typeface="Helvetica Neue" panose="02000503000000020004" pitchFamily="50"/>
              </a:rPr>
              <a:t>load</a:t>
            </a:r>
            <a:r>
              <a:rPr lang="de-DE" altLang="de-DE" sz="1800" dirty="0">
                <a:latin typeface="Helvetica Neue" panose="02000503000000020004" pitchFamily="50"/>
              </a:rPr>
              <a:t> und save werden die </a:t>
            </a:r>
            <a:r>
              <a:rPr lang="de-DE" altLang="de-DE" sz="1800" dirty="0" err="1">
                <a:latin typeface="Helvetica Neue" panose="02000503000000020004" pitchFamily="50"/>
              </a:rPr>
              <a:t>toJson</a:t>
            </a:r>
            <a:r>
              <a:rPr lang="de-DE" altLang="de-DE" sz="1800" dirty="0">
                <a:latin typeface="Helvetica Neue" panose="02000503000000020004" pitchFamily="50"/>
              </a:rPr>
              <a:t> Funktionen verkettet aufgerufen. Dasselbe Prinzip wird bei XML angewandt.</a:t>
            </a:r>
          </a:p>
        </p:txBody>
      </p:sp>
      <p:pic>
        <p:nvPicPr>
          <p:cNvPr id="51209" name="Picture 18">
            <a:extLst>
              <a:ext uri="{FF2B5EF4-FFF2-40B4-BE49-F238E27FC236}">
                <a16:creationId xmlns:a16="http://schemas.microsoft.com/office/drawing/2014/main" id="{2E9D7579-A991-A3F5-AA75-1AD8B9354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5445125"/>
            <a:ext cx="19129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337CAAD3-055F-AC15-B093-61277525006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12. Docker</a:t>
            </a:r>
          </a:p>
        </p:txBody>
      </p:sp>
      <p:pic>
        <p:nvPicPr>
          <p:cNvPr id="55299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7B83ED18-E148-FDC1-8772-F5E0B0A8A4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sp>
        <p:nvSpPr>
          <p:cNvPr id="55300" name="TextBox 28">
            <a:extLst>
              <a:ext uri="{FF2B5EF4-FFF2-40B4-BE49-F238E27FC236}">
                <a16:creationId xmlns:a16="http://schemas.microsoft.com/office/drawing/2014/main" id="{F5280BF9-5003-E20C-A5F2-D64C1E106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19188"/>
            <a:ext cx="103425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latin typeface="Helvetica Neue" panose="02000503000000020004" pitchFamily="50"/>
              </a:rPr>
              <a:t>Docker verbessert die Portabilität, Skalierbarkeit und einfache Bereitstellung der Anwendung über verschiedene Systeme hinweg.</a:t>
            </a:r>
          </a:p>
        </p:txBody>
      </p:sp>
      <p:cxnSp>
        <p:nvCxnSpPr>
          <p:cNvPr id="55301" name="Straight Connector 30">
            <a:extLst>
              <a:ext uri="{FF2B5EF4-FFF2-40B4-BE49-F238E27FC236}">
                <a16:creationId xmlns:a16="http://schemas.microsoft.com/office/drawing/2014/main" id="{B82E312D-58DD-2109-54AC-5931C387BDB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807483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A05E6538-D313-9C72-B1FB-5154142A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115" y="2350159"/>
            <a:ext cx="1195387" cy="95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8">
            <a:extLst>
              <a:ext uri="{FF2B5EF4-FFF2-40B4-BE49-F238E27FC236}">
                <a16:creationId xmlns:a16="http://schemas.microsoft.com/office/drawing/2014/main" id="{0DC62482-3BBB-A749-33D2-087C34F3A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845" y="2288533"/>
            <a:ext cx="1996148" cy="116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2C86ED3-3A7C-DC95-BAB7-D33CECEF5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253" y="4279089"/>
            <a:ext cx="1291592" cy="173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212D7B6-EF86-49A1-83BE-8F68B6130439}"/>
              </a:ext>
            </a:extLst>
          </p:cNvPr>
          <p:cNvSpPr txBox="1"/>
          <p:nvPr/>
        </p:nvSpPr>
        <p:spPr>
          <a:xfrm>
            <a:off x="1309789" y="5193169"/>
            <a:ext cx="44471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altLang="de-DE" sz="1800" dirty="0">
                <a:latin typeface="Helvetica Neue" panose="02000503000000020004" pitchFamily="50"/>
              </a:rPr>
              <a:t>Scala-App in einer isolierten und konsistenten Umgebung ausführen.</a:t>
            </a:r>
            <a:endParaRPr lang="de-DE" dirty="0"/>
          </a:p>
        </p:txBody>
      </p:sp>
      <p:cxnSp>
        <p:nvCxnSpPr>
          <p:cNvPr id="6" name="Straight Arrow Connector 9">
            <a:extLst>
              <a:ext uri="{FF2B5EF4-FFF2-40B4-BE49-F238E27FC236}">
                <a16:creationId xmlns:a16="http://schemas.microsoft.com/office/drawing/2014/main" id="{A58BB5F1-5DAA-8D9A-74B4-1CD33435B5C8}"/>
              </a:ext>
            </a:extLst>
          </p:cNvPr>
          <p:cNvCxnSpPr>
            <a:cxnSpLocks noChangeShapeType="1"/>
            <a:stCxn id="2054" idx="3"/>
          </p:cNvCxnSpPr>
          <p:nvPr/>
        </p:nvCxnSpPr>
        <p:spPr bwMode="auto">
          <a:xfrm flipV="1">
            <a:off x="4797236" y="3129954"/>
            <a:ext cx="2485307" cy="797659"/>
          </a:xfrm>
          <a:prstGeom prst="straightConnector1">
            <a:avLst/>
          </a:prstGeom>
          <a:noFill/>
          <a:ln w="19046">
            <a:solidFill>
              <a:srgbClr val="C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Arrow Connector 9">
            <a:extLst>
              <a:ext uri="{FF2B5EF4-FFF2-40B4-BE49-F238E27FC236}">
                <a16:creationId xmlns:a16="http://schemas.microsoft.com/office/drawing/2014/main" id="{BB9E46A2-D2D1-A187-7C12-C37A97B66A38}"/>
              </a:ext>
            </a:extLst>
          </p:cNvPr>
          <p:cNvCxnSpPr>
            <a:cxnSpLocks noChangeShapeType="1"/>
            <a:stCxn id="2054" idx="3"/>
          </p:cNvCxnSpPr>
          <p:nvPr/>
        </p:nvCxnSpPr>
        <p:spPr bwMode="auto">
          <a:xfrm>
            <a:off x="4797236" y="3927613"/>
            <a:ext cx="2513674" cy="1811199"/>
          </a:xfrm>
          <a:prstGeom prst="straightConnector1">
            <a:avLst/>
          </a:prstGeom>
          <a:noFill/>
          <a:ln w="19046">
            <a:solidFill>
              <a:srgbClr val="C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37E71BA-9765-04F8-2644-9F4C23306163}"/>
              </a:ext>
            </a:extLst>
          </p:cNvPr>
          <p:cNvSpPr txBox="1"/>
          <p:nvPr/>
        </p:nvSpPr>
        <p:spPr>
          <a:xfrm>
            <a:off x="7282543" y="3450953"/>
            <a:ext cx="4680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Helvetica Neue" panose="02000503000000020004" pitchFamily="50"/>
              </a:rPr>
              <a:t>GUI-Displaysignal über X-Server aufgreifen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A3499AE-CF52-8BC2-7721-D0A8B9436CCC}"/>
              </a:ext>
            </a:extLst>
          </p:cNvPr>
          <p:cNvSpPr txBox="1"/>
          <p:nvPr/>
        </p:nvSpPr>
        <p:spPr>
          <a:xfrm>
            <a:off x="7407115" y="6102838"/>
            <a:ext cx="4680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Helvetica Neue" panose="02000503000000020004" pitchFamily="50"/>
              </a:rPr>
              <a:t>Interaktive Shell, um mit der TUI zu kommunizieren</a:t>
            </a:r>
            <a:endParaRPr lang="de-DE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D32E1D-C648-9135-04BB-B765A700A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5" t="34100" r="47501" b="11681"/>
          <a:stretch/>
        </p:blipFill>
        <p:spPr bwMode="auto">
          <a:xfrm>
            <a:off x="1309789" y="2608125"/>
            <a:ext cx="3487447" cy="26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ocker-A complete overview. Level-1 | by Rohit Kumar | Medium">
            <a:extLst>
              <a:ext uri="{FF2B5EF4-FFF2-40B4-BE49-F238E27FC236}">
                <a16:creationId xmlns:a16="http://schemas.microsoft.com/office/drawing/2014/main" id="{BEDBCBA4-52DE-B016-D680-07D071511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3" t="65980" r="59173" b="11675"/>
          <a:stretch/>
        </p:blipFill>
        <p:spPr bwMode="auto">
          <a:xfrm>
            <a:off x="3166150" y="3583353"/>
            <a:ext cx="1407277" cy="9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7E2EE7C7-961F-253E-4076-AA9FC7C3A02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Die volle SE-Experience</a:t>
            </a:r>
          </a:p>
        </p:txBody>
      </p:sp>
      <p:pic>
        <p:nvPicPr>
          <p:cNvPr id="59395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C9CBE944-4D18-4380-3A84-87E0003F52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cxnSp>
        <p:nvCxnSpPr>
          <p:cNvPr id="59397" name="Straight Connector 30">
            <a:extLst>
              <a:ext uri="{FF2B5EF4-FFF2-40B4-BE49-F238E27FC236}">
                <a16:creationId xmlns:a16="http://schemas.microsoft.com/office/drawing/2014/main" id="{BA236A39-926D-9DF5-9EF2-3CB556BEC5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470025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9398" name="Picture 36" descr="A person with red buttons&#10;&#10;Description automatically generated">
            <a:extLst>
              <a:ext uri="{FF2B5EF4-FFF2-40B4-BE49-F238E27FC236}">
                <a16:creationId xmlns:a16="http://schemas.microsoft.com/office/drawing/2014/main" id="{5F39DAF7-87DF-3BD1-6B21-5993A59C5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17" y="1868962"/>
            <a:ext cx="3160712" cy="478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0" name="Picture 46" descr="A skeleton sitting on a bench&#10;&#10;Description automatically generated">
            <a:extLst>
              <a:ext uri="{FF2B5EF4-FFF2-40B4-BE49-F238E27FC236}">
                <a16:creationId xmlns:a16="http://schemas.microsoft.com/office/drawing/2014/main" id="{EC52CF60-3167-99E7-7F0E-1B40EC266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" y="1882774"/>
            <a:ext cx="3297237" cy="445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2" name="Picture 10" descr="How Does Functional Programming Contribute to Modern Languages?">
            <a:extLst>
              <a:ext uri="{FF2B5EF4-FFF2-40B4-BE49-F238E27FC236}">
                <a16:creationId xmlns:a16="http://schemas.microsoft.com/office/drawing/2014/main" id="{839B17F3-EC7C-CFB5-DED2-EFDC4A1D4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3" r="27134"/>
          <a:stretch/>
        </p:blipFill>
        <p:spPr bwMode="auto">
          <a:xfrm>
            <a:off x="8466138" y="1868962"/>
            <a:ext cx="3303270" cy="466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7293FE05-7363-BD14-D22A-6BE166A5038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2. </a:t>
            </a:r>
            <a:r>
              <a:rPr lang="de-DE" altLang="de-DE" sz="3200" dirty="0" err="1">
                <a:latin typeface="Helvetica Neue" panose="02000503000000020004" pitchFamily="50"/>
              </a:rPr>
              <a:t>Github</a:t>
            </a:r>
            <a:endParaRPr lang="de-DE" altLang="de-DE" sz="3200" dirty="0">
              <a:latin typeface="Helvetica Neue" panose="02000503000000020004" pitchFamily="50"/>
            </a:endParaRPr>
          </a:p>
        </p:txBody>
      </p:sp>
      <p:pic>
        <p:nvPicPr>
          <p:cNvPr id="57347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7C84333F-61B2-8BBB-1D8D-DA560CA931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sp>
        <p:nvSpPr>
          <p:cNvPr id="57348" name="TextBox 28">
            <a:extLst>
              <a:ext uri="{FF2B5EF4-FFF2-40B4-BE49-F238E27FC236}">
                <a16:creationId xmlns:a16="http://schemas.microsoft.com/office/drawing/2014/main" id="{FE25E623-BAAB-EA3D-5483-B87A67637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19188"/>
            <a:ext cx="103425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latin typeface="Helvetica Neue" panose="02000503000000020004" pitchFamily="50"/>
              </a:rPr>
              <a:t>Versionskontrolle ermöglicht es, Änderungen am Code nachzuverfolgen, zu verwalten und bei Bedarf frühere Versionen wiederherzustellen.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de-DE" altLang="de-DE" sz="1800" dirty="0">
              <a:latin typeface="Helvetica Neue" panose="02000503000000020004" pitchFamily="50"/>
            </a:endParaRPr>
          </a:p>
        </p:txBody>
      </p:sp>
      <p:cxnSp>
        <p:nvCxnSpPr>
          <p:cNvPr id="57349" name="Straight Connector 30">
            <a:extLst>
              <a:ext uri="{FF2B5EF4-FFF2-40B4-BE49-F238E27FC236}">
                <a16:creationId xmlns:a16="http://schemas.microsoft.com/office/drawing/2014/main" id="{A5AE0D7F-80E0-3420-FF5B-0CAD9CB2DA4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789516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7350" name="Picture 4">
            <a:extLst>
              <a:ext uri="{FF2B5EF4-FFF2-40B4-BE49-F238E27FC236}">
                <a16:creationId xmlns:a16="http://schemas.microsoft.com/office/drawing/2014/main" id="{C9C8BB8A-7420-F525-1A64-C19D5E6CF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805" y="2005433"/>
            <a:ext cx="6951663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2" name="Picture 8">
            <a:extLst>
              <a:ext uri="{FF2B5EF4-FFF2-40B4-BE49-F238E27FC236}">
                <a16:creationId xmlns:a16="http://schemas.microsoft.com/office/drawing/2014/main" id="{C33E30BC-D00D-9B6D-9DAC-D2A9FE65F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0" b="20512"/>
          <a:stretch/>
        </p:blipFill>
        <p:spPr bwMode="auto">
          <a:xfrm>
            <a:off x="1320532" y="2005433"/>
            <a:ext cx="1924050" cy="461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3">
            <a:extLst>
              <a:ext uri="{FF2B5EF4-FFF2-40B4-BE49-F238E27FC236}">
                <a16:creationId xmlns:a16="http://schemas.microsoft.com/office/drawing/2014/main" id="{3E1C4B95-74E7-E08C-26C0-D519835F7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56"/>
          <a:stretch>
            <a:fillRect/>
          </a:stretch>
        </p:blipFill>
        <p:spPr bwMode="auto">
          <a:xfrm>
            <a:off x="968566" y="1801813"/>
            <a:ext cx="3055938" cy="465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Title 1">
            <a:extLst>
              <a:ext uri="{FF2B5EF4-FFF2-40B4-BE49-F238E27FC236}">
                <a16:creationId xmlns:a16="http://schemas.microsoft.com/office/drawing/2014/main" id="{AEC02876-2212-9921-FE78-D3FF425EF6F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3. Tests und Code Coverage</a:t>
            </a:r>
          </a:p>
        </p:txBody>
      </p:sp>
      <p:pic>
        <p:nvPicPr>
          <p:cNvPr id="8195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5EA6B6B6-F41A-A701-E010-FC3D97B35F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sp>
        <p:nvSpPr>
          <p:cNvPr id="8196" name="TextBox 28">
            <a:extLst>
              <a:ext uri="{FF2B5EF4-FFF2-40B4-BE49-F238E27FC236}">
                <a16:creationId xmlns:a16="http://schemas.microsoft.com/office/drawing/2014/main" id="{F24A7CBB-34CE-0383-D724-95ABBE9AA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19188"/>
            <a:ext cx="103425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latin typeface="Helvetica Neue" panose="02000503000000020004" pitchFamily="50"/>
              </a:rPr>
              <a:t>Tests stellen sicher, dass der Code wie erwartet funktioniert und zeigen mögliche Fehler auf</a:t>
            </a:r>
          </a:p>
        </p:txBody>
      </p:sp>
      <p:cxnSp>
        <p:nvCxnSpPr>
          <p:cNvPr id="8197" name="Straight Connector 30">
            <a:extLst>
              <a:ext uri="{FF2B5EF4-FFF2-40B4-BE49-F238E27FC236}">
                <a16:creationId xmlns:a16="http://schemas.microsoft.com/office/drawing/2014/main" id="{E4198529-39E8-3939-A5F9-539FC96C4F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470025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99" name="Straight Arrow Connector 6">
            <a:extLst>
              <a:ext uri="{FF2B5EF4-FFF2-40B4-BE49-F238E27FC236}">
                <a16:creationId xmlns:a16="http://schemas.microsoft.com/office/drawing/2014/main" id="{91B577B2-EC73-3615-AE86-119D31A7C4D6}"/>
              </a:ext>
            </a:extLst>
          </p:cNvPr>
          <p:cNvCxnSpPr>
            <a:cxnSpLocks noChangeShapeType="1"/>
            <a:stCxn id="8200" idx="1"/>
          </p:cNvCxnSpPr>
          <p:nvPr/>
        </p:nvCxnSpPr>
        <p:spPr bwMode="auto">
          <a:xfrm flipH="1">
            <a:off x="2831335" y="3816067"/>
            <a:ext cx="2882078" cy="25334"/>
          </a:xfrm>
          <a:prstGeom prst="straightConnector1">
            <a:avLst/>
          </a:prstGeom>
          <a:noFill/>
          <a:ln w="19046">
            <a:solidFill>
              <a:srgbClr val="C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00" name="TextBox 9">
            <a:extLst>
              <a:ext uri="{FF2B5EF4-FFF2-40B4-BE49-F238E27FC236}">
                <a16:creationId xmlns:a16="http://schemas.microsoft.com/office/drawing/2014/main" id="{42B29C8C-65B7-4A8A-B3EB-DD0991964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413" y="3215902"/>
            <a:ext cx="40782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2400" dirty="0">
                <a:latin typeface="Helvetica Neue" panose="02000503000000020004" pitchFamily="50"/>
              </a:rPr>
              <a:t>TUI und GUI lassen sich schwer aufgrund von </a:t>
            </a:r>
            <a:r>
              <a:rPr lang="de-DE" altLang="de-DE" sz="2400" b="1" dirty="0">
                <a:latin typeface="Helvetica Neue" panose="02000503000000020004" pitchFamily="50"/>
              </a:rPr>
              <a:t>Unit</a:t>
            </a:r>
            <a:r>
              <a:rPr lang="de-DE" altLang="de-DE" sz="2400" dirty="0">
                <a:latin typeface="Helvetica Neue" panose="02000503000000020004" pitchFamily="50"/>
              </a:rPr>
              <a:t> und </a:t>
            </a:r>
            <a:r>
              <a:rPr lang="de-DE" altLang="de-DE" sz="2400" b="1" dirty="0" err="1">
                <a:latin typeface="Helvetica Neue" panose="02000503000000020004" pitchFamily="50"/>
              </a:rPr>
              <a:t>var</a:t>
            </a:r>
            <a:r>
              <a:rPr lang="de-DE" altLang="de-DE" sz="2400" dirty="0" err="1">
                <a:latin typeface="Helvetica Neue" panose="02000503000000020004" pitchFamily="50"/>
              </a:rPr>
              <a:t>‘s</a:t>
            </a:r>
            <a:r>
              <a:rPr lang="de-DE" altLang="de-DE" sz="2400" dirty="0">
                <a:latin typeface="Helvetica Neue" panose="02000503000000020004" pitchFamily="50"/>
              </a:rPr>
              <a:t> testen! </a:t>
            </a:r>
          </a:p>
        </p:txBody>
      </p:sp>
      <p:cxnSp>
        <p:nvCxnSpPr>
          <p:cNvPr id="8201" name="Straight Arrow Connector 15">
            <a:extLst>
              <a:ext uri="{FF2B5EF4-FFF2-40B4-BE49-F238E27FC236}">
                <a16:creationId xmlns:a16="http://schemas.microsoft.com/office/drawing/2014/main" id="{961BF8CF-1F7C-8EEB-E66D-F1306C5E5F2D}"/>
              </a:ext>
            </a:extLst>
          </p:cNvPr>
          <p:cNvCxnSpPr>
            <a:cxnSpLocks noChangeShapeType="1"/>
            <a:stCxn id="8202" idx="1"/>
          </p:cNvCxnSpPr>
          <p:nvPr/>
        </p:nvCxnSpPr>
        <p:spPr bwMode="auto">
          <a:xfrm flipH="1" flipV="1">
            <a:off x="3283027" y="4375117"/>
            <a:ext cx="2467336" cy="701919"/>
          </a:xfrm>
          <a:prstGeom prst="straightConnector1">
            <a:avLst/>
          </a:prstGeom>
          <a:noFill/>
          <a:ln w="19046">
            <a:solidFill>
              <a:srgbClr val="C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02" name="TextBox 22">
            <a:extLst>
              <a:ext uri="{FF2B5EF4-FFF2-40B4-BE49-F238E27FC236}">
                <a16:creationId xmlns:a16="http://schemas.microsoft.com/office/drawing/2014/main" id="{9237520F-DB02-6C3B-88B6-1A5609765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0363" y="4846203"/>
            <a:ext cx="41068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2400" dirty="0">
                <a:latin typeface="Helvetica Neue" panose="02000503000000020004" pitchFamily="50"/>
              </a:rPr>
              <a:t>Interfaces sind nicht testbar!</a:t>
            </a:r>
          </a:p>
        </p:txBody>
      </p:sp>
      <p:cxnSp>
        <p:nvCxnSpPr>
          <p:cNvPr id="8203" name="Straight Arrow Connector 23">
            <a:extLst>
              <a:ext uri="{FF2B5EF4-FFF2-40B4-BE49-F238E27FC236}">
                <a16:creationId xmlns:a16="http://schemas.microsoft.com/office/drawing/2014/main" id="{7ED37B41-BB47-C894-8531-A6C691514DFC}"/>
              </a:ext>
            </a:extLst>
          </p:cNvPr>
          <p:cNvCxnSpPr>
            <a:cxnSpLocks noChangeShapeType="1"/>
            <a:stCxn id="8204" idx="1"/>
          </p:cNvCxnSpPr>
          <p:nvPr/>
        </p:nvCxnSpPr>
        <p:spPr bwMode="auto">
          <a:xfrm flipH="1">
            <a:off x="3415229" y="6107770"/>
            <a:ext cx="2298184" cy="106522"/>
          </a:xfrm>
          <a:prstGeom prst="straightConnector1">
            <a:avLst/>
          </a:prstGeom>
          <a:noFill/>
          <a:ln w="19046">
            <a:solidFill>
              <a:srgbClr val="C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04" name="TextBox 26">
            <a:extLst>
              <a:ext uri="{FF2B5EF4-FFF2-40B4-BE49-F238E27FC236}">
                <a16:creationId xmlns:a16="http://schemas.microsoft.com/office/drawing/2014/main" id="{5259B9B7-ED49-2297-274E-B7C18D063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413" y="5692271"/>
            <a:ext cx="54673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2400" dirty="0">
                <a:latin typeface="Helvetica Neue" panose="02000503000000020004" pitchFamily="50"/>
              </a:rPr>
              <a:t>Main File lässt sich generell schwer testen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59040E3-F526-8CD8-5A1D-256A742CD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8697" y="1803147"/>
            <a:ext cx="779510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dirty="0">
                <a:latin typeface="Helvetica Neue" panose="02000503000000020004" pitchFamily="50"/>
              </a:rPr>
              <a:t>Funktionale Programmierung fördert testbares Verhalten</a:t>
            </a:r>
          </a:p>
        </p:txBody>
      </p:sp>
      <p:pic>
        <p:nvPicPr>
          <p:cNvPr id="9" name="Grafik 8" descr="Klemmbrett teilweise ausgefüllt mit einfarbiger Füllung">
            <a:extLst>
              <a:ext uri="{FF2B5EF4-FFF2-40B4-BE49-F238E27FC236}">
                <a16:creationId xmlns:a16="http://schemas.microsoft.com/office/drawing/2014/main" id="{23B39910-5DF4-0EB9-8224-9F023AB9D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9382" y="1793875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CA3562ED-D03B-D1DF-2E5D-55FC9EA3EAAC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3. Tests und Code Coverage</a:t>
            </a:r>
          </a:p>
        </p:txBody>
      </p:sp>
      <p:pic>
        <p:nvPicPr>
          <p:cNvPr id="10243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3E6FF6F0-310E-996D-B554-90B2F4562C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cxnSp>
        <p:nvCxnSpPr>
          <p:cNvPr id="10245" name="Straight Connector 30">
            <a:extLst>
              <a:ext uri="{FF2B5EF4-FFF2-40B4-BE49-F238E27FC236}">
                <a16:creationId xmlns:a16="http://schemas.microsoft.com/office/drawing/2014/main" id="{4C31DE71-1304-4965-BCA0-716AAE3C854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470025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246" name="Picture 4">
            <a:extLst>
              <a:ext uri="{FF2B5EF4-FFF2-40B4-BE49-F238E27FC236}">
                <a16:creationId xmlns:a16="http://schemas.microsoft.com/office/drawing/2014/main" id="{8F880676-2A61-0930-721F-23E59A0DF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8363"/>
            <a:ext cx="12192000" cy="324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247" name="Straight Arrow Connector 7">
            <a:extLst>
              <a:ext uri="{FF2B5EF4-FFF2-40B4-BE49-F238E27FC236}">
                <a16:creationId xmlns:a16="http://schemas.microsoft.com/office/drawing/2014/main" id="{2DA642A8-0BD2-7A0F-6E00-3BB389EBF4B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51588" y="5191125"/>
            <a:ext cx="384175" cy="492125"/>
          </a:xfrm>
          <a:prstGeom prst="straightConnector1">
            <a:avLst/>
          </a:prstGeom>
          <a:noFill/>
          <a:ln w="19046">
            <a:solidFill>
              <a:srgbClr val="C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48" name="TextBox 8">
            <a:extLst>
              <a:ext uri="{FF2B5EF4-FFF2-40B4-BE49-F238E27FC236}">
                <a16:creationId xmlns:a16="http://schemas.microsoft.com/office/drawing/2014/main" id="{A2AC942D-F421-AC80-1CE9-4EC884970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563" y="5781675"/>
            <a:ext cx="14351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>
                <a:latin typeface="Helvetica Neue" panose="02000503000000020004" pitchFamily="50"/>
              </a:rPr>
              <a:t>GUI: 41.23%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8F12C1BF-8788-BEE6-FC82-0363083B514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4. TUI</a:t>
            </a:r>
          </a:p>
        </p:txBody>
      </p:sp>
      <p:pic>
        <p:nvPicPr>
          <p:cNvPr id="14339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75C2A99D-C46C-8E2E-3301-B77E1FCF04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sp>
        <p:nvSpPr>
          <p:cNvPr id="14340" name="TextBox 28">
            <a:extLst>
              <a:ext uri="{FF2B5EF4-FFF2-40B4-BE49-F238E27FC236}">
                <a16:creationId xmlns:a16="http://schemas.microsoft.com/office/drawing/2014/main" id="{220200EC-3C4E-7991-F0A4-29C66C448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19188"/>
            <a:ext cx="103425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 err="1">
                <a:latin typeface="Helvetica Neue" panose="02000503000000020004" pitchFamily="50"/>
              </a:rPr>
              <a:t>Textual</a:t>
            </a:r>
            <a:r>
              <a:rPr lang="de-DE" altLang="de-DE" sz="1800" dirty="0">
                <a:latin typeface="Helvetica Neue" panose="02000503000000020004" pitchFamily="50"/>
              </a:rPr>
              <a:t>-User-Interface ermöglicht es das Grundverhalten des Spiels mit wenig Aufwand zu testen  </a:t>
            </a:r>
          </a:p>
        </p:txBody>
      </p:sp>
      <p:cxnSp>
        <p:nvCxnSpPr>
          <p:cNvPr id="14341" name="Straight Connector 30">
            <a:extLst>
              <a:ext uri="{FF2B5EF4-FFF2-40B4-BE49-F238E27FC236}">
                <a16:creationId xmlns:a16="http://schemas.microsoft.com/office/drawing/2014/main" id="{782CDC6E-8A55-8AF5-B38D-EA540AC211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470025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2" name="TextBox 10">
            <a:extLst>
              <a:ext uri="{FF2B5EF4-FFF2-40B4-BE49-F238E27FC236}">
                <a16:creationId xmlns:a16="http://schemas.microsoft.com/office/drawing/2014/main" id="{4B217FE6-7C92-94A5-9C27-D20AA9E95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2159" y="2377470"/>
            <a:ext cx="413318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3200" b="1" dirty="0">
                <a:latin typeface="Helvetica Neue" panose="02000503000000020004" pitchFamily="50"/>
              </a:rPr>
              <a:t>Mögliches Problem</a:t>
            </a:r>
            <a:r>
              <a:rPr lang="de-DE" altLang="de-DE" sz="3200" dirty="0">
                <a:latin typeface="Helvetica Neue" panose="02000503000000020004" pitchFamily="50"/>
              </a:rPr>
              <a:t>: User kann falsche Sachen eingeben</a:t>
            </a:r>
          </a:p>
        </p:txBody>
      </p:sp>
      <p:sp>
        <p:nvSpPr>
          <p:cNvPr id="14343" name="TextBox 19">
            <a:extLst>
              <a:ext uri="{FF2B5EF4-FFF2-40B4-BE49-F238E27FC236}">
                <a16:creationId xmlns:a16="http://schemas.microsoft.com/office/drawing/2014/main" id="{F916A64F-24E9-E1D9-3D66-D09B45509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4300" y="5387975"/>
            <a:ext cx="25082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latin typeface="Helvetica Neue" panose="02000503000000020004" pitchFamily="50"/>
              </a:rPr>
              <a:t>Anzahl Index Fehlermeldung</a:t>
            </a:r>
          </a:p>
        </p:txBody>
      </p:sp>
      <p:pic>
        <p:nvPicPr>
          <p:cNvPr id="14344" name="Picture 3">
            <a:extLst>
              <a:ext uri="{FF2B5EF4-FFF2-40B4-BE49-F238E27FC236}">
                <a16:creationId xmlns:a16="http://schemas.microsoft.com/office/drawing/2014/main" id="{8292A683-7D29-9D28-02BF-68BF33A56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655763"/>
            <a:ext cx="3378200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45" name="Straight Arrow Connector 18">
            <a:extLst>
              <a:ext uri="{FF2B5EF4-FFF2-40B4-BE49-F238E27FC236}">
                <a16:creationId xmlns:a16="http://schemas.microsoft.com/office/drawing/2014/main" id="{D15DE038-1329-6E0B-D4C6-A44D3C7EB30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108325" y="5672138"/>
            <a:ext cx="2012950" cy="66675"/>
          </a:xfrm>
          <a:prstGeom prst="straightConnector1">
            <a:avLst/>
          </a:prstGeom>
          <a:noFill/>
          <a:ln w="19046">
            <a:solidFill>
              <a:srgbClr val="C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6" name="TextBox 7">
            <a:extLst>
              <a:ext uri="{FF2B5EF4-FFF2-40B4-BE49-F238E27FC236}">
                <a16:creationId xmlns:a16="http://schemas.microsoft.com/office/drawing/2014/main" id="{CE82F4C2-C1A4-5AD5-BE1A-D29DB641D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4300" y="4591050"/>
            <a:ext cx="25066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>
                <a:latin typeface="Helvetica Neue" panose="02000503000000020004" pitchFamily="50"/>
              </a:rPr>
              <a:t>Invalider Input Fehlermeldung</a:t>
            </a:r>
          </a:p>
        </p:txBody>
      </p:sp>
      <p:cxnSp>
        <p:nvCxnSpPr>
          <p:cNvPr id="14347" name="Straight Arrow Connector 8">
            <a:extLst>
              <a:ext uri="{FF2B5EF4-FFF2-40B4-BE49-F238E27FC236}">
                <a16:creationId xmlns:a16="http://schemas.microsoft.com/office/drawing/2014/main" id="{81180BBB-0299-6648-F802-516EB4C7338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987675" y="4914900"/>
            <a:ext cx="2011363" cy="93663"/>
          </a:xfrm>
          <a:prstGeom prst="straightConnector1">
            <a:avLst/>
          </a:prstGeom>
          <a:noFill/>
          <a:ln w="19046">
            <a:solidFill>
              <a:srgbClr val="C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Grafik 2" descr="Warnung mit einfarbiger Füllung">
            <a:extLst>
              <a:ext uri="{FF2B5EF4-FFF2-40B4-BE49-F238E27FC236}">
                <a16:creationId xmlns:a16="http://schemas.microsoft.com/office/drawing/2014/main" id="{319EB257-19D4-67D8-AECB-FC38A9483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6791" y="2738210"/>
            <a:ext cx="914400" cy="9144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3DC68800-BCD7-4A2C-7C77-1C8B26DC6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60" y="6217722"/>
            <a:ext cx="35406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latin typeface="Helvetica Neue" panose="02000503000000020004" pitchFamily="50"/>
              </a:rPr>
              <a:t>TUI- Output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5903FC43-1198-7FFC-1A63-31E6E8BB288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4. TUI</a:t>
            </a:r>
          </a:p>
        </p:txBody>
      </p:sp>
      <p:pic>
        <p:nvPicPr>
          <p:cNvPr id="12291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96D01D09-630E-EE81-EDFF-8BF1A821A4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sp>
        <p:nvSpPr>
          <p:cNvPr id="12292" name="TextBox 28">
            <a:extLst>
              <a:ext uri="{FF2B5EF4-FFF2-40B4-BE49-F238E27FC236}">
                <a16:creationId xmlns:a16="http://schemas.microsoft.com/office/drawing/2014/main" id="{D8EAA792-79DB-CE45-E88A-2E2AE9C4D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19188"/>
            <a:ext cx="103425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 err="1">
                <a:latin typeface="Helvetica Neue" panose="02000503000000020004" pitchFamily="50"/>
              </a:rPr>
              <a:t>Textual</a:t>
            </a:r>
            <a:r>
              <a:rPr lang="de-DE" altLang="de-DE" sz="1800" dirty="0">
                <a:latin typeface="Helvetica Neue" panose="02000503000000020004" pitchFamily="50"/>
              </a:rPr>
              <a:t>-User-Interface ermöglicht es das Grundverhalten des Spiels mit wenig Aufwand zu testen  </a:t>
            </a:r>
          </a:p>
        </p:txBody>
      </p:sp>
      <p:cxnSp>
        <p:nvCxnSpPr>
          <p:cNvPr id="12293" name="Straight Connector 30">
            <a:extLst>
              <a:ext uri="{FF2B5EF4-FFF2-40B4-BE49-F238E27FC236}">
                <a16:creationId xmlns:a16="http://schemas.microsoft.com/office/drawing/2014/main" id="{C93BED5D-E3AE-DFE3-1D1B-8725CE055E9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470025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294" name="Picture 5">
            <a:extLst>
              <a:ext uri="{FF2B5EF4-FFF2-40B4-BE49-F238E27FC236}">
                <a16:creationId xmlns:a16="http://schemas.microsoft.com/office/drawing/2014/main" id="{61163BE8-D6CC-BCB4-0BE1-99F2843A9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760538"/>
            <a:ext cx="44640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9">
            <a:extLst>
              <a:ext uri="{FF2B5EF4-FFF2-40B4-BE49-F238E27FC236}">
                <a16:creationId xmlns:a16="http://schemas.microsoft.com/office/drawing/2014/main" id="{ABEBC0F7-90F0-590D-C7BD-6F04A4308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720975"/>
            <a:ext cx="4492625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297" name="Straight Arrow Connector 12">
            <a:extLst>
              <a:ext uri="{FF2B5EF4-FFF2-40B4-BE49-F238E27FC236}">
                <a16:creationId xmlns:a16="http://schemas.microsoft.com/office/drawing/2014/main" id="{41452078-1F6D-ECAE-4065-84F0C1F8C58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353050" y="2282825"/>
            <a:ext cx="1589088" cy="293688"/>
          </a:xfrm>
          <a:prstGeom prst="straightConnector1">
            <a:avLst/>
          </a:prstGeom>
          <a:noFill/>
          <a:ln w="19046">
            <a:solidFill>
              <a:srgbClr val="C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98" name="TextBox 14">
            <a:extLst>
              <a:ext uri="{FF2B5EF4-FFF2-40B4-BE49-F238E27FC236}">
                <a16:creationId xmlns:a16="http://schemas.microsoft.com/office/drawing/2014/main" id="{099EE7A3-1A17-764A-7F41-E51CCDC50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2138" y="2398713"/>
            <a:ext cx="22701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>
                <a:latin typeface="Helvetica Neue" panose="02000503000000020004" pitchFamily="50"/>
              </a:rPr>
              <a:t>Fängt ab, ob User überhaupt Indexe eingegeben hat</a:t>
            </a:r>
          </a:p>
        </p:txBody>
      </p:sp>
      <p:cxnSp>
        <p:nvCxnSpPr>
          <p:cNvPr id="12299" name="Straight Arrow Connector 18">
            <a:extLst>
              <a:ext uri="{FF2B5EF4-FFF2-40B4-BE49-F238E27FC236}">
                <a16:creationId xmlns:a16="http://schemas.microsoft.com/office/drawing/2014/main" id="{49A4F02F-F8F6-3271-E699-BE8E0317316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200650" y="3922713"/>
            <a:ext cx="1504950" cy="66675"/>
          </a:xfrm>
          <a:prstGeom prst="straightConnector1">
            <a:avLst/>
          </a:prstGeom>
          <a:noFill/>
          <a:ln w="19046">
            <a:solidFill>
              <a:srgbClr val="C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00" name="TextBox 19">
            <a:extLst>
              <a:ext uri="{FF2B5EF4-FFF2-40B4-BE49-F238E27FC236}">
                <a16:creationId xmlns:a16="http://schemas.microsoft.com/office/drawing/2014/main" id="{22376F51-535E-9B51-3F91-170EB3214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716338"/>
            <a:ext cx="25066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>
                <a:latin typeface="Helvetica Neue" panose="02000503000000020004" pitchFamily="50"/>
              </a:rPr>
              <a:t>Schaut ob die Anzahl der Indexe korrekt ist</a:t>
            </a:r>
          </a:p>
        </p:txBody>
      </p:sp>
      <p:cxnSp>
        <p:nvCxnSpPr>
          <p:cNvPr id="12301" name="Straight Arrow Connector 21">
            <a:extLst>
              <a:ext uri="{FF2B5EF4-FFF2-40B4-BE49-F238E27FC236}">
                <a16:creationId xmlns:a16="http://schemas.microsoft.com/office/drawing/2014/main" id="{EC201C7D-2059-36F4-43D7-2709D193A73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627438" y="5014913"/>
            <a:ext cx="2468562" cy="87312"/>
          </a:xfrm>
          <a:prstGeom prst="straightConnector1">
            <a:avLst/>
          </a:prstGeom>
          <a:noFill/>
          <a:ln w="19046">
            <a:solidFill>
              <a:srgbClr val="C00000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02" name="TextBox 23">
            <a:extLst>
              <a:ext uri="{FF2B5EF4-FFF2-40B4-BE49-F238E27FC236}">
                <a16:creationId xmlns:a16="http://schemas.microsoft.com/office/drawing/2014/main" id="{310A2FF3-447F-362E-F78C-AE2C103E1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867275"/>
            <a:ext cx="24161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>
                <a:latin typeface="Helvetica Neue" panose="02000503000000020004" pitchFamily="50"/>
              </a:rPr>
              <a:t>Wenn User keine Indexe, sondern Wörter eingegeben hat</a:t>
            </a:r>
          </a:p>
        </p:txBody>
      </p:sp>
      <p:sp>
        <p:nvSpPr>
          <p:cNvPr id="14348" name="Rectangle 13">
            <a:extLst>
              <a:ext uri="{FF2B5EF4-FFF2-40B4-BE49-F238E27FC236}">
                <a16:creationId xmlns:a16="http://schemas.microsoft.com/office/drawing/2014/main" id="{79A1A21F-7AE5-EBC0-4BCD-A56661436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4438" y="4993481"/>
            <a:ext cx="3073400" cy="1490662"/>
          </a:xfrm>
          <a:prstGeom prst="rect">
            <a:avLst/>
          </a:prstGeom>
          <a:solidFill>
            <a:srgbClr val="C00000"/>
          </a:solidFill>
          <a:ln w="19046">
            <a:noFill/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solidFill>
                  <a:srgbClr val="FFFFFF"/>
                </a:solidFill>
                <a:latin typeface="Helvetica Neue" panose="02000503000000020004" pitchFamily="50"/>
              </a:rPr>
              <a:t>Was wir erreicht haben: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solidFill>
                  <a:srgbClr val="FFFFFF"/>
                </a:solidFill>
                <a:latin typeface="Helvetica Neue" panose="02000503000000020004" pitchFamily="50"/>
              </a:rPr>
              <a:t>Sicherstellung der richtigen Formatierung der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solidFill>
                  <a:srgbClr val="FFFFFF"/>
                </a:solidFill>
                <a:latin typeface="Helvetica Neue" panose="02000503000000020004" pitchFamily="50"/>
              </a:rPr>
              <a:t>TUI-Eingabe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56AF5183-B732-2CDE-7426-671A74FFBCC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5. Model-View-Controller</a:t>
            </a:r>
          </a:p>
        </p:txBody>
      </p:sp>
      <p:pic>
        <p:nvPicPr>
          <p:cNvPr id="16387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BEF0ACCC-F6DA-6459-0057-EC2CD72009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sp>
        <p:nvSpPr>
          <p:cNvPr id="16388" name="TextBox 28">
            <a:extLst>
              <a:ext uri="{FF2B5EF4-FFF2-40B4-BE49-F238E27FC236}">
                <a16:creationId xmlns:a16="http://schemas.microsoft.com/office/drawing/2014/main" id="{AE7D3B2D-ACF3-B14C-28FA-5935AD9F5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19188"/>
            <a:ext cx="103425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latin typeface="Helvetica Neue" panose="02000503000000020004" pitchFamily="50"/>
              </a:rPr>
              <a:t>Konzept trennt die Geschäftslogik (Model) und die Benutzeroberfläche (View)  über einen Mittelsmann (Controller) voneinander.</a:t>
            </a:r>
          </a:p>
        </p:txBody>
      </p:sp>
      <p:cxnSp>
        <p:nvCxnSpPr>
          <p:cNvPr id="16389" name="Straight Connector 30">
            <a:extLst>
              <a:ext uri="{FF2B5EF4-FFF2-40B4-BE49-F238E27FC236}">
                <a16:creationId xmlns:a16="http://schemas.microsoft.com/office/drawing/2014/main" id="{0FA3BE41-209B-591C-30E8-A4AAA86EEF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756467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1" name="Oval 5">
            <a:extLst>
              <a:ext uri="{FF2B5EF4-FFF2-40B4-BE49-F238E27FC236}">
                <a16:creationId xmlns:a16="http://schemas.microsoft.com/office/drawing/2014/main" id="{D5B194B1-5DB6-DC86-6D26-B32698B27ADC}"/>
              </a:ext>
            </a:extLst>
          </p:cNvPr>
          <p:cNvSpPr>
            <a:spLocks/>
          </p:cNvSpPr>
          <p:nvPr/>
        </p:nvSpPr>
        <p:spPr bwMode="auto">
          <a:xfrm>
            <a:off x="2650948" y="4184163"/>
            <a:ext cx="1648230" cy="1168145"/>
          </a:xfrm>
          <a:custGeom>
            <a:avLst/>
            <a:gdLst>
              <a:gd name="T0" fmla="*/ 673101 w 1345137"/>
              <a:gd name="T1" fmla="*/ 0 h 953728"/>
              <a:gd name="T2" fmla="*/ 1346200 w 1345137"/>
              <a:gd name="T3" fmla="*/ 477044 h 953728"/>
              <a:gd name="T4" fmla="*/ 673101 w 1345137"/>
              <a:gd name="T5" fmla="*/ 954088 h 953728"/>
              <a:gd name="T6" fmla="*/ 0 w 1345137"/>
              <a:gd name="T7" fmla="*/ 477044 h 953728"/>
              <a:gd name="T8" fmla="*/ 197147 w 1345137"/>
              <a:gd name="T9" fmla="*/ 139723 h 953728"/>
              <a:gd name="T10" fmla="*/ 197147 w 1345137"/>
              <a:gd name="T11" fmla="*/ 814365 h 953728"/>
              <a:gd name="T12" fmla="*/ 1149053 w 1345137"/>
              <a:gd name="T13" fmla="*/ 814365 h 953728"/>
              <a:gd name="T14" fmla="*/ 1149053 w 1345137"/>
              <a:gd name="T15" fmla="*/ 139723 h 953728"/>
              <a:gd name="T16" fmla="*/ 17694720 60000 65536"/>
              <a:gd name="T17" fmla="*/ 0 60000 65536"/>
              <a:gd name="T18" fmla="*/ 5898240 60000 65536"/>
              <a:gd name="T19" fmla="*/ 11796480 60000 65536"/>
              <a:gd name="T20" fmla="*/ 17694720 60000 65536"/>
              <a:gd name="T21" fmla="*/ 5898240 60000 65536"/>
              <a:gd name="T22" fmla="*/ 5898240 60000 65536"/>
              <a:gd name="T23" fmla="*/ 17694720 60000 65536"/>
              <a:gd name="T24" fmla="*/ 196991 w 1345137"/>
              <a:gd name="T25" fmla="*/ 139670 h 953728"/>
              <a:gd name="T26" fmla="*/ 1148146 w 1345137"/>
              <a:gd name="T27" fmla="*/ 814058 h 95372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5137" h="953728">
                <a:moveTo>
                  <a:pt x="0" y="476864"/>
                </a:moveTo>
                <a:lnTo>
                  <a:pt x="0" y="476863"/>
                </a:lnTo>
                <a:cubicBezTo>
                  <a:pt x="0" y="740228"/>
                  <a:pt x="301119" y="953728"/>
                  <a:pt x="672569" y="953728"/>
                </a:cubicBezTo>
                <a:cubicBezTo>
                  <a:pt x="1044018" y="953728"/>
                  <a:pt x="1345138" y="740228"/>
                  <a:pt x="1345138" y="476864"/>
                </a:cubicBezTo>
                <a:cubicBezTo>
                  <a:pt x="1345138" y="213499"/>
                  <a:pt x="1044018" y="0"/>
                  <a:pt x="672569" y="0"/>
                </a:cubicBezTo>
                <a:cubicBezTo>
                  <a:pt x="301119" y="-1"/>
                  <a:pt x="0" y="213499"/>
                  <a:pt x="0" y="476863"/>
                </a:cubicBezTo>
                <a:lnTo>
                  <a:pt x="0" y="476864"/>
                </a:lnTo>
                <a:close/>
              </a:path>
            </a:pathLst>
          </a:custGeom>
          <a:solidFill>
            <a:srgbClr val="C00000"/>
          </a:solidFill>
          <a:ln w="19046">
            <a:noFill/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>
                <a:solidFill>
                  <a:srgbClr val="FFFFFF"/>
                </a:solidFill>
                <a:latin typeface="Helvetica Neue" panose="02000503000000020004" pitchFamily="50"/>
              </a:rPr>
              <a:t>view</a:t>
            </a:r>
          </a:p>
        </p:txBody>
      </p:sp>
      <p:sp>
        <p:nvSpPr>
          <p:cNvPr id="16392" name="Oval 6">
            <a:extLst>
              <a:ext uri="{FF2B5EF4-FFF2-40B4-BE49-F238E27FC236}">
                <a16:creationId xmlns:a16="http://schemas.microsoft.com/office/drawing/2014/main" id="{E983FB7F-40D8-CEFD-84C4-DABE09C2977E}"/>
              </a:ext>
            </a:extLst>
          </p:cNvPr>
          <p:cNvSpPr>
            <a:spLocks/>
          </p:cNvSpPr>
          <p:nvPr/>
        </p:nvSpPr>
        <p:spPr bwMode="auto">
          <a:xfrm>
            <a:off x="5649790" y="4184163"/>
            <a:ext cx="1996148" cy="1168145"/>
          </a:xfrm>
          <a:custGeom>
            <a:avLst/>
            <a:gdLst>
              <a:gd name="T0" fmla="*/ 815182 w 1631216"/>
              <a:gd name="T1" fmla="*/ 0 h 953728"/>
              <a:gd name="T2" fmla="*/ 1630363 w 1631216"/>
              <a:gd name="T3" fmla="*/ 477044 h 953728"/>
              <a:gd name="T4" fmla="*/ 815182 w 1631216"/>
              <a:gd name="T5" fmla="*/ 954088 h 953728"/>
              <a:gd name="T6" fmla="*/ 0 w 1631216"/>
              <a:gd name="T7" fmla="*/ 477044 h 953728"/>
              <a:gd name="T8" fmla="*/ 238761 w 1631216"/>
              <a:gd name="T9" fmla="*/ 139723 h 953728"/>
              <a:gd name="T10" fmla="*/ 238761 w 1631216"/>
              <a:gd name="T11" fmla="*/ 814365 h 953728"/>
              <a:gd name="T12" fmla="*/ 1391602 w 1631216"/>
              <a:gd name="T13" fmla="*/ 814365 h 953728"/>
              <a:gd name="T14" fmla="*/ 1391602 w 1631216"/>
              <a:gd name="T15" fmla="*/ 139723 h 953728"/>
              <a:gd name="T16" fmla="*/ 17694720 60000 65536"/>
              <a:gd name="T17" fmla="*/ 0 60000 65536"/>
              <a:gd name="T18" fmla="*/ 5898240 60000 65536"/>
              <a:gd name="T19" fmla="*/ 11796480 60000 65536"/>
              <a:gd name="T20" fmla="*/ 17694720 60000 65536"/>
              <a:gd name="T21" fmla="*/ 5898240 60000 65536"/>
              <a:gd name="T22" fmla="*/ 5898240 60000 65536"/>
              <a:gd name="T23" fmla="*/ 17694720 60000 65536"/>
              <a:gd name="T24" fmla="*/ 238886 w 1631216"/>
              <a:gd name="T25" fmla="*/ 139670 h 953728"/>
              <a:gd name="T26" fmla="*/ 1392330 w 1631216"/>
              <a:gd name="T27" fmla="*/ 814058 h 95372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31216" h="953728">
                <a:moveTo>
                  <a:pt x="0" y="476864"/>
                </a:moveTo>
                <a:lnTo>
                  <a:pt x="0" y="476863"/>
                </a:lnTo>
                <a:cubicBezTo>
                  <a:pt x="0" y="740228"/>
                  <a:pt x="365160" y="953728"/>
                  <a:pt x="815608" y="953728"/>
                </a:cubicBezTo>
                <a:cubicBezTo>
                  <a:pt x="1266055" y="953728"/>
                  <a:pt x="1631216" y="740228"/>
                  <a:pt x="1631216" y="476864"/>
                </a:cubicBezTo>
                <a:cubicBezTo>
                  <a:pt x="1631216" y="213499"/>
                  <a:pt x="1266055" y="0"/>
                  <a:pt x="815608" y="0"/>
                </a:cubicBezTo>
                <a:cubicBezTo>
                  <a:pt x="365160" y="-1"/>
                  <a:pt x="0" y="213499"/>
                  <a:pt x="0" y="476863"/>
                </a:cubicBezTo>
                <a:lnTo>
                  <a:pt x="0" y="476864"/>
                </a:lnTo>
                <a:close/>
              </a:path>
            </a:pathLst>
          </a:custGeom>
          <a:solidFill>
            <a:srgbClr val="C00000"/>
          </a:solidFill>
          <a:ln w="19046">
            <a:noFill/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 err="1">
                <a:solidFill>
                  <a:srgbClr val="FFFFFF"/>
                </a:solidFill>
                <a:latin typeface="Helvetica Neue" panose="02000503000000020004" pitchFamily="50"/>
              </a:rPr>
              <a:t>controller</a:t>
            </a:r>
            <a:endParaRPr lang="de-DE" altLang="de-DE" sz="1800" dirty="0">
              <a:solidFill>
                <a:srgbClr val="FFFFFF"/>
              </a:solidFill>
              <a:latin typeface="Helvetica Neue" panose="02000503000000020004" pitchFamily="50"/>
            </a:endParaRPr>
          </a:p>
        </p:txBody>
      </p:sp>
      <p:sp>
        <p:nvSpPr>
          <p:cNvPr id="16393" name="Oval 7">
            <a:extLst>
              <a:ext uri="{FF2B5EF4-FFF2-40B4-BE49-F238E27FC236}">
                <a16:creationId xmlns:a16="http://schemas.microsoft.com/office/drawing/2014/main" id="{34E61D38-515B-762D-E1D4-3AD50A363638}"/>
              </a:ext>
            </a:extLst>
          </p:cNvPr>
          <p:cNvSpPr>
            <a:spLocks/>
          </p:cNvSpPr>
          <p:nvPr/>
        </p:nvSpPr>
        <p:spPr bwMode="auto">
          <a:xfrm>
            <a:off x="8996550" y="4184163"/>
            <a:ext cx="1648230" cy="1168145"/>
          </a:xfrm>
          <a:custGeom>
            <a:avLst/>
            <a:gdLst>
              <a:gd name="T0" fmla="*/ 673101 w 1345137"/>
              <a:gd name="T1" fmla="*/ 0 h 953728"/>
              <a:gd name="T2" fmla="*/ 1346200 w 1345137"/>
              <a:gd name="T3" fmla="*/ 477044 h 953728"/>
              <a:gd name="T4" fmla="*/ 673101 w 1345137"/>
              <a:gd name="T5" fmla="*/ 954088 h 953728"/>
              <a:gd name="T6" fmla="*/ 0 w 1345137"/>
              <a:gd name="T7" fmla="*/ 477044 h 953728"/>
              <a:gd name="T8" fmla="*/ 197147 w 1345137"/>
              <a:gd name="T9" fmla="*/ 139723 h 953728"/>
              <a:gd name="T10" fmla="*/ 197147 w 1345137"/>
              <a:gd name="T11" fmla="*/ 814365 h 953728"/>
              <a:gd name="T12" fmla="*/ 1149053 w 1345137"/>
              <a:gd name="T13" fmla="*/ 814365 h 953728"/>
              <a:gd name="T14" fmla="*/ 1149053 w 1345137"/>
              <a:gd name="T15" fmla="*/ 139723 h 953728"/>
              <a:gd name="T16" fmla="*/ 17694720 60000 65536"/>
              <a:gd name="T17" fmla="*/ 0 60000 65536"/>
              <a:gd name="T18" fmla="*/ 5898240 60000 65536"/>
              <a:gd name="T19" fmla="*/ 11796480 60000 65536"/>
              <a:gd name="T20" fmla="*/ 17694720 60000 65536"/>
              <a:gd name="T21" fmla="*/ 5898240 60000 65536"/>
              <a:gd name="T22" fmla="*/ 5898240 60000 65536"/>
              <a:gd name="T23" fmla="*/ 17694720 60000 65536"/>
              <a:gd name="T24" fmla="*/ 196991 w 1345137"/>
              <a:gd name="T25" fmla="*/ 139670 h 953728"/>
              <a:gd name="T26" fmla="*/ 1148146 w 1345137"/>
              <a:gd name="T27" fmla="*/ 814058 h 95372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5137" h="953728">
                <a:moveTo>
                  <a:pt x="0" y="476864"/>
                </a:moveTo>
                <a:lnTo>
                  <a:pt x="0" y="476863"/>
                </a:lnTo>
                <a:cubicBezTo>
                  <a:pt x="0" y="740228"/>
                  <a:pt x="301119" y="953728"/>
                  <a:pt x="672569" y="953728"/>
                </a:cubicBezTo>
                <a:cubicBezTo>
                  <a:pt x="1044018" y="953728"/>
                  <a:pt x="1345138" y="740228"/>
                  <a:pt x="1345138" y="476864"/>
                </a:cubicBezTo>
                <a:cubicBezTo>
                  <a:pt x="1345138" y="213499"/>
                  <a:pt x="1044018" y="0"/>
                  <a:pt x="672569" y="0"/>
                </a:cubicBezTo>
                <a:cubicBezTo>
                  <a:pt x="301119" y="-1"/>
                  <a:pt x="0" y="213499"/>
                  <a:pt x="0" y="476863"/>
                </a:cubicBezTo>
                <a:lnTo>
                  <a:pt x="0" y="476864"/>
                </a:lnTo>
                <a:close/>
              </a:path>
            </a:pathLst>
          </a:custGeom>
          <a:solidFill>
            <a:srgbClr val="C00000"/>
          </a:solidFill>
          <a:ln w="19046">
            <a:noFill/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 err="1">
                <a:solidFill>
                  <a:srgbClr val="FFFFFF"/>
                </a:solidFill>
                <a:latin typeface="Helvetica Neue" panose="02000503000000020004" pitchFamily="50"/>
              </a:rPr>
              <a:t>model</a:t>
            </a:r>
            <a:endParaRPr lang="de-DE" altLang="de-DE" sz="1800" dirty="0">
              <a:solidFill>
                <a:srgbClr val="FFFFFF"/>
              </a:solidFill>
              <a:latin typeface="Helvetica Neue" panose="02000503000000020004" pitchFamily="50"/>
            </a:endParaRPr>
          </a:p>
        </p:txBody>
      </p:sp>
      <p:cxnSp>
        <p:nvCxnSpPr>
          <p:cNvPr id="16395" name="Straight Arrow Connector 11">
            <a:extLst>
              <a:ext uri="{FF2B5EF4-FFF2-40B4-BE49-F238E27FC236}">
                <a16:creationId xmlns:a16="http://schemas.microsoft.com/office/drawing/2014/main" id="{EF1BDA22-A680-B466-3E3A-8EF0B8021A85}"/>
              </a:ext>
            </a:extLst>
          </p:cNvPr>
          <p:cNvCxnSpPr>
            <a:cxnSpLocks noChangeShapeType="1"/>
            <a:stCxn id="16392" idx="1"/>
            <a:endCxn id="16393" idx="3"/>
          </p:cNvCxnSpPr>
          <p:nvPr/>
        </p:nvCxnSpPr>
        <p:spPr bwMode="auto">
          <a:xfrm>
            <a:off x="7644894" y="4768456"/>
            <a:ext cx="1351656" cy="0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Straight Arrow Connector 11">
            <a:extLst>
              <a:ext uri="{FF2B5EF4-FFF2-40B4-BE49-F238E27FC236}">
                <a16:creationId xmlns:a16="http://schemas.microsoft.com/office/drawing/2014/main" id="{624BAAA6-5857-E107-242D-6D1D9CC25CF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645710" y="4898822"/>
            <a:ext cx="1326543" cy="0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Arrow Connector 11">
            <a:extLst>
              <a:ext uri="{FF2B5EF4-FFF2-40B4-BE49-F238E27FC236}">
                <a16:creationId xmlns:a16="http://schemas.microsoft.com/office/drawing/2014/main" id="{0AD0DD8A-6D4A-B21E-816A-F164B7F94B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98362" y="4768456"/>
            <a:ext cx="1351656" cy="0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Arrow Connector 11">
            <a:extLst>
              <a:ext uri="{FF2B5EF4-FFF2-40B4-BE49-F238E27FC236}">
                <a16:creationId xmlns:a16="http://schemas.microsoft.com/office/drawing/2014/main" id="{D491FEBE-7D62-EECA-C94A-960BFA00470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299178" y="4898822"/>
            <a:ext cx="1326543" cy="0"/>
          </a:xfrm>
          <a:prstGeom prst="straightConnector1">
            <a:avLst/>
          </a:prstGeom>
          <a:noFill/>
          <a:ln w="19046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" name="Grafik 9" descr="Datenbank mit einfarbiger Füllung">
            <a:extLst>
              <a:ext uri="{FF2B5EF4-FFF2-40B4-BE49-F238E27FC236}">
                <a16:creationId xmlns:a16="http://schemas.microsoft.com/office/drawing/2014/main" id="{5100BFF0-0BB4-7278-4AA6-4CE34E11D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63465" y="3106601"/>
            <a:ext cx="914400" cy="914400"/>
          </a:xfrm>
          <a:prstGeom prst="rect">
            <a:avLst/>
          </a:prstGeom>
        </p:spPr>
      </p:pic>
      <p:pic>
        <p:nvPicPr>
          <p:cNvPr id="12" name="Grafik 11" descr="Lenkrad mit einfarbiger Füllung">
            <a:extLst>
              <a:ext uri="{FF2B5EF4-FFF2-40B4-BE49-F238E27FC236}">
                <a16:creationId xmlns:a16="http://schemas.microsoft.com/office/drawing/2014/main" id="{B574DAB7-D76A-050C-D44A-2A0B879F50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2279" y="3106601"/>
            <a:ext cx="914400" cy="914400"/>
          </a:xfrm>
          <a:prstGeom prst="rect">
            <a:avLst/>
          </a:prstGeom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0E0B67AF-CBAB-BCBB-141C-BBD79EB61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948" y="2777597"/>
            <a:ext cx="1996148" cy="116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62218E88-92AA-37F8-C933-80EE28ED0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00" y="2777597"/>
            <a:ext cx="1411222" cy="189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260FD56D-F319-30F3-E9AA-AFEEC73B2AF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15938"/>
            <a:ext cx="10515600" cy="674687"/>
          </a:xfrm>
        </p:spPr>
        <p:txBody>
          <a:bodyPr/>
          <a:lstStyle/>
          <a:p>
            <a:pPr eaLnBrk="1" hangingPunct="1"/>
            <a:r>
              <a:rPr lang="de-DE" altLang="de-DE" sz="3200" dirty="0">
                <a:latin typeface="Helvetica Neue" panose="02000503000000020004" pitchFamily="50"/>
              </a:rPr>
              <a:t>6. </a:t>
            </a:r>
            <a:r>
              <a:rPr lang="de-DE" altLang="de-DE" sz="3200" dirty="0" err="1">
                <a:latin typeface="Helvetica Neue" panose="02000503000000020004" pitchFamily="50"/>
              </a:rPr>
              <a:t>Continuous</a:t>
            </a:r>
            <a:r>
              <a:rPr lang="de-DE" altLang="de-DE" sz="3200" dirty="0">
                <a:latin typeface="Helvetica Neue" panose="02000503000000020004" pitchFamily="50"/>
              </a:rPr>
              <a:t> </a:t>
            </a:r>
            <a:r>
              <a:rPr lang="de-DE" altLang="de-DE" sz="3200" dirty="0" err="1">
                <a:latin typeface="Helvetica Neue" panose="02000503000000020004" pitchFamily="50"/>
              </a:rPr>
              <a:t>Deployment</a:t>
            </a:r>
            <a:endParaRPr lang="de-DE" altLang="de-DE" sz="3200" dirty="0">
              <a:latin typeface="Helvetica Neue" panose="02000503000000020004" pitchFamily="50"/>
            </a:endParaRPr>
          </a:p>
        </p:txBody>
      </p:sp>
      <p:pic>
        <p:nvPicPr>
          <p:cNvPr id="18435" name="Content Placeholder 1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1D985602-8AFA-4D64-7FB1-9B9C1385C3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6138" y="515938"/>
            <a:ext cx="2887662" cy="674687"/>
          </a:xfrm>
        </p:spPr>
      </p:pic>
      <p:sp>
        <p:nvSpPr>
          <p:cNvPr id="18436" name="TextBox 28">
            <a:extLst>
              <a:ext uri="{FF2B5EF4-FFF2-40B4-BE49-F238E27FC236}">
                <a16:creationId xmlns:a16="http://schemas.microsoft.com/office/drawing/2014/main" id="{4CAE37F7-BBDB-A140-E00D-75E1ED2B2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19188"/>
            <a:ext cx="103425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de-DE" altLang="de-DE" sz="1800" dirty="0">
                <a:latin typeface="Helvetica Neue" panose="02000503000000020004" pitchFamily="50"/>
              </a:rPr>
              <a:t>Automatisierung der Tests bei neuen Versionen um die Funktionalität zu gewährleisten</a:t>
            </a:r>
          </a:p>
        </p:txBody>
      </p:sp>
      <p:cxnSp>
        <p:nvCxnSpPr>
          <p:cNvPr id="18437" name="Straight Connector 30">
            <a:extLst>
              <a:ext uri="{FF2B5EF4-FFF2-40B4-BE49-F238E27FC236}">
                <a16:creationId xmlns:a16="http://schemas.microsoft.com/office/drawing/2014/main" id="{8D45697F-BEDB-7119-9C9D-B8118DB9117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89000" y="1470025"/>
            <a:ext cx="10379075" cy="12700"/>
          </a:xfrm>
          <a:prstGeom prst="straightConnector1">
            <a:avLst/>
          </a:prstGeom>
          <a:noFill/>
          <a:ln w="1904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8438" name="Picture 3">
            <a:extLst>
              <a:ext uri="{FF2B5EF4-FFF2-40B4-BE49-F238E27FC236}">
                <a16:creationId xmlns:a16="http://schemas.microsoft.com/office/drawing/2014/main" id="{9BE7D5CA-426B-5CDB-2953-EE6B6E1AD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1762125"/>
            <a:ext cx="6334125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5">
            <a:extLst>
              <a:ext uri="{FF2B5EF4-FFF2-40B4-BE49-F238E27FC236}">
                <a16:creationId xmlns:a16="http://schemas.microsoft.com/office/drawing/2014/main" id="{DA69FF8B-A490-F9E9-511B-02499759E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2870200"/>
            <a:ext cx="6334125" cy="365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689</Words>
  <Application>Microsoft Office PowerPoint</Application>
  <PresentationFormat>Widescreen</PresentationFormat>
  <Paragraphs>137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Helvetica Neue</vt:lpstr>
      <vt:lpstr>Times New Roman</vt:lpstr>
      <vt:lpstr>Office Theme</vt:lpstr>
      <vt:lpstr>PowerPoint Presentation</vt:lpstr>
      <vt:lpstr>1. Bohnanza</vt:lpstr>
      <vt:lpstr>2. Github</vt:lpstr>
      <vt:lpstr>3. Tests und Code Coverage</vt:lpstr>
      <vt:lpstr>3. Tests und Code Coverage</vt:lpstr>
      <vt:lpstr>4. TUI</vt:lpstr>
      <vt:lpstr>4. TUI</vt:lpstr>
      <vt:lpstr>5. Model-View-Controller</vt:lpstr>
      <vt:lpstr>6. Continuous Deployment</vt:lpstr>
      <vt:lpstr>7. Design Patterns</vt:lpstr>
      <vt:lpstr>7. Design Patterns</vt:lpstr>
      <vt:lpstr>7. Design Patterns</vt:lpstr>
      <vt:lpstr>7. Design Patterns</vt:lpstr>
      <vt:lpstr>7. Design Patterns</vt:lpstr>
      <vt:lpstr>8. Graphical User Interface</vt:lpstr>
      <vt:lpstr>8. Graphical User Interface</vt:lpstr>
      <vt:lpstr>8. Graphical User Interface</vt:lpstr>
      <vt:lpstr>8. Graphical User Interface</vt:lpstr>
      <vt:lpstr>8. Graphical User Interface</vt:lpstr>
      <vt:lpstr>9. Components</vt:lpstr>
      <vt:lpstr>10. Dependency Injection</vt:lpstr>
      <vt:lpstr>11. File IO / Game State Tree</vt:lpstr>
      <vt:lpstr>11. File IO / Json und XML</vt:lpstr>
      <vt:lpstr>12. Docker</vt:lpstr>
      <vt:lpstr>Die volle SE-Experience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Merk</dc:creator>
  <cp:lastModifiedBy>Daniel Merk</cp:lastModifiedBy>
  <cp:revision>89</cp:revision>
  <dcterms:created xsi:type="dcterms:W3CDTF">2024-07-01T11:22:04Z</dcterms:created>
  <dcterms:modified xsi:type="dcterms:W3CDTF">2024-07-03T20:36:13Z</dcterms:modified>
</cp:coreProperties>
</file>